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34"/>
  </p:notesMasterIdLst>
  <p:sldIdLst>
    <p:sldId id="256" r:id="rId2"/>
    <p:sldId id="258" r:id="rId3"/>
    <p:sldId id="259" r:id="rId4"/>
    <p:sldId id="260" r:id="rId5"/>
    <p:sldId id="261" r:id="rId6"/>
    <p:sldId id="262" r:id="rId7"/>
    <p:sldId id="263" r:id="rId8"/>
    <p:sldId id="264" r:id="rId9"/>
    <p:sldId id="266" r:id="rId10"/>
    <p:sldId id="267" r:id="rId11"/>
    <p:sldId id="268" r:id="rId12"/>
    <p:sldId id="270" r:id="rId13"/>
    <p:sldId id="271" r:id="rId14"/>
    <p:sldId id="272" r:id="rId15"/>
    <p:sldId id="273" r:id="rId16"/>
    <p:sldId id="257" r:id="rId17"/>
    <p:sldId id="274" r:id="rId18"/>
    <p:sldId id="275" r:id="rId19"/>
    <p:sldId id="276" r:id="rId20"/>
    <p:sldId id="354" r:id="rId21"/>
    <p:sldId id="355" r:id="rId22"/>
    <p:sldId id="356" r:id="rId23"/>
    <p:sldId id="350" r:id="rId24"/>
    <p:sldId id="357" r:id="rId25"/>
    <p:sldId id="361" r:id="rId26"/>
    <p:sldId id="353" r:id="rId27"/>
    <p:sldId id="277" r:id="rId28"/>
    <p:sldId id="278" r:id="rId29"/>
    <p:sldId id="347" r:id="rId30"/>
    <p:sldId id="348" r:id="rId31"/>
    <p:sldId id="349" r:id="rId32"/>
    <p:sldId id="362" r:id="rId33"/>
  </p:sldIdLst>
  <p:sldSz cx="9144000" cy="5143500" type="screen16x9"/>
  <p:notesSz cx="6858000" cy="9144000"/>
  <p:embeddedFontLst>
    <p:embeddedFont>
      <p:font typeface="Cambria" panose="02040503050406030204" pitchFamily="18" charset="0"/>
      <p:regular r:id="rId35"/>
      <p:bold r:id="rId36"/>
      <p:italic r:id="rId37"/>
      <p:boldItalic r:id="rId38"/>
    </p:embeddedFont>
    <p:embeddedFont>
      <p:font typeface="Cambria Math" panose="02040503050406030204" pitchFamily="18" charset="0"/>
      <p:regular r:id="rId39"/>
    </p:embeddedFont>
    <p:embeddedFont>
      <p:font typeface="Crimson Text" panose="020B0604020202020204"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Vidaloka"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E24BE9-C73D-487E-AB9A-9A33553AAF9E}">
  <a:tblStyle styleId="{8DE24BE9-C73D-487E-AB9A-9A33553AAF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9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18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22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1751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709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cc7554a04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cc7554a04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695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96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058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cc7554a049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cc7554a049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84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5aad17dc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105aad17dc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5aad17dc0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05aad17dc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1">
  <p:cSld name="Quote 1">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99900" y="2821263"/>
            <a:ext cx="4323000" cy="4977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20" name="Google Shape;120;p16"/>
          <p:cNvSpPr txBox="1">
            <a:spLocks noGrp="1"/>
          </p:cNvSpPr>
          <p:nvPr>
            <p:ph type="subTitle" idx="1"/>
          </p:nvPr>
        </p:nvSpPr>
        <p:spPr>
          <a:xfrm>
            <a:off x="699900" y="1675902"/>
            <a:ext cx="5458200" cy="9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21" name="Google Shape;121;p1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2" name="Google Shape;122;p1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3" name="Google Shape;123;p1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24" name="Google Shape;124;p1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3559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372840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5"/>
        <p:cNvGrpSpPr/>
        <p:nvPr/>
      </p:nvGrpSpPr>
      <p:grpSpPr>
        <a:xfrm>
          <a:off x="0" y="0"/>
          <a:ext cx="0" cy="0"/>
          <a:chOff x="0" y="0"/>
          <a:chExt cx="0" cy="0"/>
        </a:xfrm>
      </p:grpSpPr>
      <p:sp>
        <p:nvSpPr>
          <p:cNvPr id="126" name="Google Shape;126;p17"/>
          <p:cNvSpPr txBox="1">
            <a:spLocks noGrp="1"/>
          </p:cNvSpPr>
          <p:nvPr>
            <p:ph type="subTitle" idx="1"/>
          </p:nvPr>
        </p:nvSpPr>
        <p:spPr>
          <a:xfrm>
            <a:off x="264840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127" name="Google Shape;127;p17"/>
          <p:cNvSpPr txBox="1">
            <a:spLocks noGrp="1"/>
          </p:cNvSpPr>
          <p:nvPr>
            <p:ph type="title"/>
          </p:nvPr>
        </p:nvSpPr>
        <p:spPr>
          <a:xfrm>
            <a:off x="1732050" y="445025"/>
            <a:ext cx="5679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128" name="Google Shape;128;p1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9" name="Google Shape;129;p1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0" name="Google Shape;130;p1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1" name="Google Shape;131;p1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7941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4558329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03569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1677925" y="2511803"/>
            <a:ext cx="3714900" cy="8058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8" name="Google Shape;148;p20"/>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49" name="Google Shape;149;p20"/>
          <p:cNvSpPr txBox="1">
            <a:spLocks noGrp="1"/>
          </p:cNvSpPr>
          <p:nvPr>
            <p:ph type="subTitle" idx="1"/>
          </p:nvPr>
        </p:nvSpPr>
        <p:spPr>
          <a:xfrm>
            <a:off x="831625" y="3244000"/>
            <a:ext cx="4561200" cy="393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0" name="Google Shape;150;p20"/>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1" name="Google Shape;151;p20"/>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2" name="Google Shape;152;p20"/>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3" name="Google Shape;153;p20"/>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627232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07908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713225" y="445025"/>
            <a:ext cx="568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50389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2" name="Google Shape;32;p5"/>
          <p:cNvSpPr txBox="1">
            <a:spLocks noGrp="1"/>
          </p:cNvSpPr>
          <p:nvPr>
            <p:ph type="subTitle" idx="2"/>
          </p:nvPr>
        </p:nvSpPr>
        <p:spPr>
          <a:xfrm>
            <a:off x="50389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1693175" y="2551449"/>
            <a:ext cx="2486100" cy="50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rtl="0">
              <a:spcBef>
                <a:spcPts val="0"/>
              </a:spcBef>
              <a:spcAft>
                <a:spcPts val="0"/>
              </a:spcAft>
              <a:buSzPts val="2400"/>
              <a:buFont typeface="Vidaloka"/>
              <a:buNone/>
              <a:defRPr sz="2400" b="1">
                <a:latin typeface="Vidaloka"/>
                <a:ea typeface="Vidaloka"/>
                <a:cs typeface="Vidaloka"/>
                <a:sym typeface="Vidaloka"/>
              </a:defRPr>
            </a:lvl2pPr>
            <a:lvl3pPr lvl="2" algn="ctr" rtl="0">
              <a:spcBef>
                <a:spcPts val="0"/>
              </a:spcBef>
              <a:spcAft>
                <a:spcPts val="0"/>
              </a:spcAft>
              <a:buSzPts val="2400"/>
              <a:buFont typeface="Vidaloka"/>
              <a:buNone/>
              <a:defRPr sz="2400" b="1">
                <a:latin typeface="Vidaloka"/>
                <a:ea typeface="Vidaloka"/>
                <a:cs typeface="Vidaloka"/>
                <a:sym typeface="Vidaloka"/>
              </a:defRPr>
            </a:lvl3pPr>
            <a:lvl4pPr lvl="3" algn="ctr" rtl="0">
              <a:spcBef>
                <a:spcPts val="0"/>
              </a:spcBef>
              <a:spcAft>
                <a:spcPts val="0"/>
              </a:spcAft>
              <a:buSzPts val="2400"/>
              <a:buFont typeface="Vidaloka"/>
              <a:buNone/>
              <a:defRPr sz="2400" b="1">
                <a:latin typeface="Vidaloka"/>
                <a:ea typeface="Vidaloka"/>
                <a:cs typeface="Vidaloka"/>
                <a:sym typeface="Vidaloka"/>
              </a:defRPr>
            </a:lvl4pPr>
            <a:lvl5pPr lvl="4" algn="ctr" rtl="0">
              <a:spcBef>
                <a:spcPts val="0"/>
              </a:spcBef>
              <a:spcAft>
                <a:spcPts val="0"/>
              </a:spcAft>
              <a:buSzPts val="2400"/>
              <a:buFont typeface="Vidaloka"/>
              <a:buNone/>
              <a:defRPr sz="2400" b="1">
                <a:latin typeface="Vidaloka"/>
                <a:ea typeface="Vidaloka"/>
                <a:cs typeface="Vidaloka"/>
                <a:sym typeface="Vidaloka"/>
              </a:defRPr>
            </a:lvl5pPr>
            <a:lvl6pPr lvl="5" algn="ctr" rtl="0">
              <a:spcBef>
                <a:spcPts val="0"/>
              </a:spcBef>
              <a:spcAft>
                <a:spcPts val="0"/>
              </a:spcAft>
              <a:buSzPts val="2400"/>
              <a:buFont typeface="Vidaloka"/>
              <a:buNone/>
              <a:defRPr sz="2400" b="1">
                <a:latin typeface="Vidaloka"/>
                <a:ea typeface="Vidaloka"/>
                <a:cs typeface="Vidaloka"/>
                <a:sym typeface="Vidaloka"/>
              </a:defRPr>
            </a:lvl6pPr>
            <a:lvl7pPr lvl="6" algn="ctr" rtl="0">
              <a:spcBef>
                <a:spcPts val="0"/>
              </a:spcBef>
              <a:spcAft>
                <a:spcPts val="0"/>
              </a:spcAft>
              <a:buSzPts val="2400"/>
              <a:buFont typeface="Vidaloka"/>
              <a:buNone/>
              <a:defRPr sz="2400" b="1">
                <a:latin typeface="Vidaloka"/>
                <a:ea typeface="Vidaloka"/>
                <a:cs typeface="Vidaloka"/>
                <a:sym typeface="Vidaloka"/>
              </a:defRPr>
            </a:lvl7pPr>
            <a:lvl8pPr lvl="7" algn="ctr" rtl="0">
              <a:spcBef>
                <a:spcPts val="0"/>
              </a:spcBef>
              <a:spcAft>
                <a:spcPts val="0"/>
              </a:spcAft>
              <a:buSzPts val="2400"/>
              <a:buFont typeface="Vidaloka"/>
              <a:buNone/>
              <a:defRPr sz="2400" b="1">
                <a:latin typeface="Vidaloka"/>
                <a:ea typeface="Vidaloka"/>
                <a:cs typeface="Vidaloka"/>
                <a:sym typeface="Vidaloka"/>
              </a:defRPr>
            </a:lvl8pPr>
            <a:lvl9pPr lvl="8" algn="ctr" rtl="0">
              <a:spcBef>
                <a:spcPts val="0"/>
              </a:spcBef>
              <a:spcAft>
                <a:spcPts val="0"/>
              </a:spcAft>
              <a:buSzPts val="2400"/>
              <a:buFont typeface="Vidaloka"/>
              <a:buNone/>
              <a:defRPr sz="2400" b="1">
                <a:latin typeface="Vidaloka"/>
                <a:ea typeface="Vidaloka"/>
                <a:cs typeface="Vidaloka"/>
                <a:sym typeface="Vidaloka"/>
              </a:defRPr>
            </a:lvl9pPr>
          </a:lstStyle>
          <a:p>
            <a:endParaRPr/>
          </a:p>
        </p:txBody>
      </p:sp>
      <p:sp>
        <p:nvSpPr>
          <p:cNvPr id="34" name="Google Shape;34;p5"/>
          <p:cNvSpPr txBox="1">
            <a:spLocks noGrp="1"/>
          </p:cNvSpPr>
          <p:nvPr>
            <p:ph type="subTitle" idx="4"/>
          </p:nvPr>
        </p:nvSpPr>
        <p:spPr>
          <a:xfrm>
            <a:off x="1693175" y="2961200"/>
            <a:ext cx="2486100" cy="90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5" name="Google Shape;35;p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6" name="Google Shape;36;p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7" name="Google Shape;37;p5"/>
          <p:cNvCxnSpPr/>
          <p:nvPr/>
        </p:nvCxnSpPr>
        <p:spPr>
          <a:xfrm flipH="1">
            <a:off x="6935750" y="3931325"/>
            <a:ext cx="2549400" cy="13545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733571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81792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1">
  <p:cSld name="Big number 1">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744020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795266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82335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96" r:id="rId4"/>
    <p:sldLayoutId id="2147483697" r:id="rId5"/>
    <p:sldLayoutId id="2147483698" r:id="rId6"/>
    <p:sldLayoutId id="2147483699"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6"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8.wdp"/><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microsoft.com/office/2007/relationships/hdphoto" Target="../media/hdphoto9.wdp"/></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microsoft.com/office/2007/relationships/hdphoto" Target="../media/hdphoto10.wdp"/></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6.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5.wdp"/><Relationship Id="rId5" Type="http://schemas.openxmlformats.org/officeDocument/2006/relationships/image" Target="../media/image8.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102320" y="519150"/>
            <a:ext cx="744593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DIGITAL COMMUNICATION</a:t>
            </a:r>
            <a:endParaRPr/>
          </a:p>
        </p:txBody>
      </p:sp>
      <p:sp>
        <p:nvSpPr>
          <p:cNvPr id="483" name="Google Shape;483;p59"/>
          <p:cNvSpPr txBox="1">
            <a:spLocks noGrp="1"/>
          </p:cNvSpPr>
          <p:nvPr>
            <p:ph type="subTitle" idx="1"/>
          </p:nvPr>
        </p:nvSpPr>
        <p:spPr>
          <a:xfrm>
            <a:off x="1039950" y="257175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Group Members:</a:t>
            </a:r>
          </a:p>
          <a:p>
            <a:pPr marL="0" lvl="0" indent="0" algn="ctr" rtl="0">
              <a:spcBef>
                <a:spcPts val="0"/>
              </a:spcBef>
              <a:spcAft>
                <a:spcPts val="0"/>
              </a:spcAft>
              <a:buClr>
                <a:schemeClr val="dk1"/>
              </a:buClr>
              <a:buSzPts val="1100"/>
              <a:buFont typeface="Arial"/>
              <a:buNone/>
            </a:pPr>
            <a:r>
              <a:rPr lang="en">
                <a:solidFill>
                  <a:schemeClr val="dk1"/>
                </a:solidFill>
              </a:rPr>
              <a:t>Tran Thien Phuc		21207077</a:t>
            </a:r>
          </a:p>
          <a:p>
            <a:pPr marL="0" lvl="0" indent="0" algn="ctr" rtl="0">
              <a:spcBef>
                <a:spcPts val="0"/>
              </a:spcBef>
              <a:spcAft>
                <a:spcPts val="0"/>
              </a:spcAft>
              <a:buClr>
                <a:schemeClr val="dk1"/>
              </a:buClr>
              <a:buSzPts val="1100"/>
              <a:buFont typeface="Arial"/>
              <a:buNone/>
            </a:pPr>
            <a:r>
              <a:rPr lang="en">
                <a:solidFill>
                  <a:schemeClr val="dk1"/>
                </a:solidFill>
              </a:rPr>
              <a:t>Pham Hoai An		21207120</a:t>
            </a:r>
          </a:p>
          <a:p>
            <a:pPr marL="0" lvl="0" indent="0" algn="ctr" rtl="0">
              <a:spcBef>
                <a:spcPts val="0"/>
              </a:spcBef>
              <a:spcAft>
                <a:spcPts val="0"/>
              </a:spcAft>
              <a:buClr>
                <a:schemeClr val="dk1"/>
              </a:buClr>
              <a:buSzPts val="1100"/>
              <a:buFont typeface="Arial"/>
              <a:buNone/>
            </a:pPr>
            <a:r>
              <a:rPr lang="en-US">
                <a:solidFill>
                  <a:schemeClr val="dk1"/>
                </a:solidFill>
              </a:rPr>
              <a:t>Huynh Thi Ngoc Phuc	21207195</a:t>
            </a:r>
            <a:endParaRPr lang="en">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Do Minh Chuong		21207126</a:t>
            </a:r>
          </a:p>
          <a:p>
            <a:pPr marL="0" lvl="0" indent="0" algn="ctr" rtl="0">
              <a:spcBef>
                <a:spcPts val="0"/>
              </a:spcBef>
              <a:spcAft>
                <a:spcPts val="0"/>
              </a:spcAft>
              <a:buClr>
                <a:schemeClr val="dk1"/>
              </a:buClr>
              <a:buSzPts val="1100"/>
              <a:buFont typeface="Arial"/>
              <a:buNone/>
            </a:pPr>
            <a:endParaRPr lang="en">
              <a:solidFill>
                <a:schemeClr val="dk1"/>
              </a:solidFill>
            </a:endParaRPr>
          </a:p>
          <a:p>
            <a:pPr marL="0" lvl="0" indent="0" algn="ctr" rtl="0">
              <a:spcBef>
                <a:spcPts val="0"/>
              </a:spcBef>
              <a:spcAft>
                <a:spcPts val="0"/>
              </a:spcAft>
              <a:buClr>
                <a:schemeClr val="dk1"/>
              </a:buClr>
              <a:buSzPts val="11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9" name="TextBox 8">
            <a:extLst>
              <a:ext uri="{FF2B5EF4-FFF2-40B4-BE49-F238E27FC236}">
                <a16:creationId xmlns:a16="http://schemas.microsoft.com/office/drawing/2014/main" id="{8ABBC9FA-F37E-CE71-DC33-163A16BE8605}"/>
              </a:ext>
            </a:extLst>
          </p:cNvPr>
          <p:cNvSpPr txBox="1"/>
          <p:nvPr/>
        </p:nvSpPr>
        <p:spPr>
          <a:xfrm>
            <a:off x="160734" y="377219"/>
            <a:ext cx="7025878" cy="400110"/>
          </a:xfrm>
          <a:prstGeom prst="rect">
            <a:avLst/>
          </a:prstGeom>
          <a:noFill/>
        </p:spPr>
        <p:txBody>
          <a:bodyPr wrap="square">
            <a:spAutoFit/>
          </a:bodyPr>
          <a:lstStyle/>
          <a:p>
            <a:r>
              <a:rPr lang="en-US" sz="1800" b="1">
                <a:solidFill>
                  <a:srgbClr val="000000"/>
                </a:solidFill>
                <a:effectLst/>
                <a:latin typeface="+mj-lt"/>
                <a:ea typeface="Calibri" panose="020F0502020204030204" pitchFamily="34" charset="0"/>
                <a:cs typeface="Times New Roman" panose="02020603050405020304" pitchFamily="18" charset="0"/>
              </a:rPr>
              <a:t>7. Expand the quantized signal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𝑞</a:t>
            </a:r>
            <a:r>
              <a:rPr lang="en-US" sz="1800" b="1" baseline="-25000">
                <a:solidFill>
                  <a:srgbClr val="000000"/>
                </a:solidFill>
                <a:effectLst/>
                <a:latin typeface="+mj-lt"/>
                <a:ea typeface="Calibri" panose="020F0502020204030204" pitchFamily="34" charset="0"/>
                <a:cs typeface="Times New Roman" panose="02020603050405020304" pitchFamily="18" charset="0"/>
              </a:rPr>
              <a:t>6</a:t>
            </a:r>
            <a:r>
              <a:rPr lang="en-US" sz="1800" b="1">
                <a:solidFill>
                  <a:srgbClr val="000000"/>
                </a:solidFill>
                <a:effectLst/>
                <a:latin typeface="+mj-lt"/>
                <a:ea typeface="Calibri" panose="020F0502020204030204" pitchFamily="34" charset="0"/>
                <a:cs typeface="Times New Roman" panose="02020603050405020304" pitchFamily="18" charset="0"/>
              </a:rPr>
              <a:t> in Step 5, called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𝑒</a:t>
            </a:r>
            <a:r>
              <a:rPr lang="en-US" sz="1800" b="1" baseline="-25000">
                <a:solidFill>
                  <a:srgbClr val="000000"/>
                </a:solidFill>
                <a:effectLst/>
                <a:latin typeface="+mj-lt"/>
                <a:ea typeface="Calibri" panose="020F0502020204030204" pitchFamily="34" charset="0"/>
                <a:cs typeface="Times New Roman" panose="02020603050405020304" pitchFamily="18" charset="0"/>
              </a:rPr>
              <a:t>7</a:t>
            </a:r>
            <a:endParaRPr lang="en-US" sz="1800">
              <a:latin typeface="+mj-lt"/>
            </a:endParaRPr>
          </a:p>
        </p:txBody>
      </p:sp>
      <p:sp>
        <p:nvSpPr>
          <p:cNvPr id="12" name="Google Shape;541;p64">
            <a:extLst>
              <a:ext uri="{FF2B5EF4-FFF2-40B4-BE49-F238E27FC236}">
                <a16:creationId xmlns:a16="http://schemas.microsoft.com/office/drawing/2014/main" id="{9D945A15-9B2C-1A9E-7207-7D06759823F1}"/>
              </a:ext>
            </a:extLst>
          </p:cNvPr>
          <p:cNvSpPr txBox="1">
            <a:spLocks/>
          </p:cNvSpPr>
          <p:nvPr/>
        </p:nvSpPr>
        <p:spPr>
          <a:xfrm>
            <a:off x="0" y="-57151"/>
            <a:ext cx="9208293"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400" i="1"/>
              <a:t>Project 1: A-Law and mu-Law Companding</a:t>
            </a:r>
          </a:p>
        </p:txBody>
      </p:sp>
      <p:pic>
        <p:nvPicPr>
          <p:cNvPr id="14" name="Picture 13">
            <a:extLst>
              <a:ext uri="{FF2B5EF4-FFF2-40B4-BE49-F238E27FC236}">
                <a16:creationId xmlns:a16="http://schemas.microsoft.com/office/drawing/2014/main" id="{A9CA68B9-C7EC-2AB9-C4EA-7375F0021736}"/>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0734" y="1442346"/>
            <a:ext cx="4155284" cy="1059657"/>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17054E8-80C9-8A25-4F6C-760AE69B146F}"/>
                  </a:ext>
                </a:extLst>
              </p:cNvPr>
              <p:cNvSpPr txBox="1"/>
              <p:nvPr/>
            </p:nvSpPr>
            <p:spPr>
              <a:xfrm>
                <a:off x="463883" y="2630777"/>
                <a:ext cx="3964290" cy="6790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𝑦</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ln</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𝜇</m:t>
                                          </m:r>
                                        </m:e>
                                      </m:d>
                                    </m:e>
                                  </m:func>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𝑚𝑎𝑥</m:t>
                                      </m:r>
                                    </m:sub>
                                  </m:sSub>
                                </m:den>
                              </m:f>
                            </m:sup>
                          </m:sSup>
                          <m:r>
                            <a:rPr lang="en-US" sz="2000" b="0" i="1" smtClean="0">
                              <a:latin typeface="Cambria Math" panose="02040503050406030204" pitchFamily="18" charset="0"/>
                            </a:rPr>
                            <m:t> −1</m:t>
                          </m:r>
                        </m:e>
                      </m:d>
                      <m:f>
                        <m:fP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𝑚𝑎𝑥</m:t>
                              </m:r>
                            </m:sub>
                          </m:sSub>
                        </m:num>
                        <m:den>
                          <m:r>
                            <a:rPr lang="en-US" sz="2000" b="0" i="1" smtClean="0">
                              <a:latin typeface="Cambria Math" panose="02040503050406030204" pitchFamily="18" charset="0"/>
                              <a:ea typeface="Cambria Math" panose="02040503050406030204" pitchFamily="18" charset="0"/>
                            </a:rPr>
                            <m:t>𝜇</m:t>
                          </m:r>
                        </m:den>
                      </m:f>
                      <m:r>
                        <a:rPr lang="en-US" sz="2000" b="0" i="1" smtClean="0">
                          <a:latin typeface="Cambria Math" panose="02040503050406030204" pitchFamily="18" charset="0"/>
                          <a:ea typeface="Cambria Math" panose="02040503050406030204" pitchFamily="18" charset="0"/>
                        </a:rPr>
                        <m:t>𝑠𝑔𝑛𝑥</m:t>
                      </m:r>
                    </m:oMath>
                  </m:oMathPara>
                </a14:m>
                <a:endParaRPr lang="en-US" sz="2000"/>
              </a:p>
            </p:txBody>
          </p:sp>
        </mc:Choice>
        <mc:Fallback>
          <p:sp>
            <p:nvSpPr>
              <p:cNvPr id="15" name="TextBox 14">
                <a:extLst>
                  <a:ext uri="{FF2B5EF4-FFF2-40B4-BE49-F238E27FC236}">
                    <a16:creationId xmlns:a16="http://schemas.microsoft.com/office/drawing/2014/main" id="{117054E8-80C9-8A25-4F6C-760AE69B146F}"/>
                  </a:ext>
                </a:extLst>
              </p:cNvPr>
              <p:cNvSpPr txBox="1">
                <a:spLocks noRot="1" noChangeAspect="1" noMove="1" noResize="1" noEditPoints="1" noAdjustHandles="1" noChangeArrowheads="1" noChangeShapeType="1" noTextEdit="1"/>
              </p:cNvSpPr>
              <p:nvPr/>
            </p:nvSpPr>
            <p:spPr>
              <a:xfrm>
                <a:off x="463883" y="2630777"/>
                <a:ext cx="3964290" cy="679097"/>
              </a:xfrm>
              <a:prstGeom prst="rect">
                <a:avLst/>
              </a:prstGeom>
              <a:blipFill>
                <a:blip r:embed="rId5"/>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FF5F59C2-AF76-6AAB-7F2B-C50E4364E468}"/>
              </a:ext>
            </a:extLst>
          </p:cNvPr>
          <p:cNvPicPr>
            <a:picLocks noChangeAspect="1"/>
          </p:cNvPicPr>
          <p:nvPr/>
        </p:nvPicPr>
        <p:blipFill>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495493" y="1113518"/>
            <a:ext cx="4487773" cy="2799635"/>
          </a:xfrm>
          <a:prstGeom prst="rect">
            <a:avLst/>
          </a:prstGeom>
          <a:ln>
            <a:solidFill>
              <a:schemeClr val="tx1"/>
            </a:solidFill>
          </a:ln>
        </p:spPr>
      </p:pic>
      <p:sp>
        <p:nvSpPr>
          <p:cNvPr id="18" name="TextBox 17">
            <a:extLst>
              <a:ext uri="{FF2B5EF4-FFF2-40B4-BE49-F238E27FC236}">
                <a16:creationId xmlns:a16="http://schemas.microsoft.com/office/drawing/2014/main" id="{1A577985-7785-C179-2575-6CC9DC3121A9}"/>
              </a:ext>
            </a:extLst>
          </p:cNvPr>
          <p:cNvSpPr txBox="1"/>
          <p:nvPr/>
        </p:nvSpPr>
        <p:spPr>
          <a:xfrm>
            <a:off x="463883" y="913463"/>
            <a:ext cx="4811314" cy="400110"/>
          </a:xfrm>
          <a:prstGeom prst="rect">
            <a:avLst/>
          </a:prstGeom>
          <a:noFill/>
        </p:spPr>
        <p:txBody>
          <a:bodyPr wrap="square">
            <a:spAutoFit/>
          </a:bodyPr>
          <a:lstStyle/>
          <a:p>
            <a:pPr marL="400050" indent="-285750">
              <a:buFont typeface="Arial" panose="020B0604020202020204" pitchFamily="34" charset="0"/>
              <a:buChar char="•"/>
            </a:pPr>
            <a:r>
              <a:rPr lang="en-US" sz="1800" b="1" u="sng">
                <a:latin typeface="+mj-lt"/>
              </a:rPr>
              <a:t>With </a:t>
            </a:r>
            <a:r>
              <a:rPr lang="en-US" sz="2000" b="1" u="sng" kern="100">
                <a:solidFill>
                  <a:srgbClr val="000000"/>
                </a:solidFill>
                <a:effectLst/>
                <a:latin typeface="+mj-lt"/>
                <a:ea typeface="Calibri" panose="020F0502020204030204" pitchFamily="34" charset="0"/>
                <a:cs typeface="Cambria Math" panose="02040503050406030204" pitchFamily="18" charset="0"/>
              </a:rPr>
              <a:t>𝜇</a:t>
            </a:r>
            <a:r>
              <a:rPr lang="en-US" sz="1800" b="1" u="sng" kern="100">
                <a:solidFill>
                  <a:srgbClr val="000000"/>
                </a:solidFill>
                <a:effectLst/>
                <a:latin typeface="+mj-lt"/>
                <a:ea typeface="Calibri" panose="020F0502020204030204" pitchFamily="34" charset="0"/>
                <a:cs typeface="Times New Roman" panose="02020603050405020304" pitchFamily="18" charset="0"/>
              </a:rPr>
              <a:t>-law</a:t>
            </a:r>
            <a:r>
              <a:rPr lang="en-US" sz="1800" b="1" u="sng">
                <a:latin typeface="+mj-lt"/>
              </a:rPr>
              <a:t> </a:t>
            </a:r>
          </a:p>
        </p:txBody>
      </p:sp>
      <p:sp>
        <p:nvSpPr>
          <p:cNvPr id="20" name="TextBox 19">
            <a:extLst>
              <a:ext uri="{FF2B5EF4-FFF2-40B4-BE49-F238E27FC236}">
                <a16:creationId xmlns:a16="http://schemas.microsoft.com/office/drawing/2014/main" id="{CB0DB68B-B28F-C852-CC6E-A934441E1CAB}"/>
              </a:ext>
            </a:extLst>
          </p:cNvPr>
          <p:cNvSpPr txBox="1"/>
          <p:nvPr/>
        </p:nvSpPr>
        <p:spPr>
          <a:xfrm>
            <a:off x="1869283" y="4187787"/>
            <a:ext cx="5660229" cy="307777"/>
          </a:xfrm>
          <a:prstGeom prst="rect">
            <a:avLst/>
          </a:prstGeom>
          <a:noFill/>
          <a:ln>
            <a:solidFill>
              <a:schemeClr val="tx1"/>
            </a:solidFill>
          </a:ln>
        </p:spPr>
        <p:txBody>
          <a:bodyPr wrap="square">
            <a:spAutoFit/>
          </a:bodyPr>
          <a:lstStyle/>
          <a:p>
            <a:r>
              <a:rPr lang="en-US" sz="1400" b="1" i="0" u="none" strike="noStrike" baseline="0">
                <a:solidFill>
                  <a:srgbClr val="000000"/>
                </a:solidFill>
                <a:latin typeface="Courier New" panose="02070309020205020404" pitchFamily="49" charset="0"/>
              </a:rPr>
              <a:t>s_e_7 = inv_ulaw(x_max, y_max, s_q_6, mu); </a:t>
            </a:r>
            <a:r>
              <a:rPr lang="en-US" sz="1400" b="1" i="0" u="none" strike="noStrike" baseline="0">
                <a:solidFill>
                  <a:srgbClr val="228B22"/>
                </a:solidFill>
                <a:latin typeface="Courier New" panose="02070309020205020404" pitchFamily="49" charset="0"/>
              </a:rPr>
              <a:t>%mu-Law</a:t>
            </a:r>
          </a:p>
        </p:txBody>
      </p:sp>
      <p:sp>
        <p:nvSpPr>
          <p:cNvPr id="2" name="object 5">
            <a:extLst>
              <a:ext uri="{FF2B5EF4-FFF2-40B4-BE49-F238E27FC236}">
                <a16:creationId xmlns:a16="http://schemas.microsoft.com/office/drawing/2014/main" id="{89193F1B-E627-0435-E4E9-29F318B7877F}"/>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10</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 name="TextBox 4">
            <a:extLst>
              <a:ext uri="{FF2B5EF4-FFF2-40B4-BE49-F238E27FC236}">
                <a16:creationId xmlns:a16="http://schemas.microsoft.com/office/drawing/2014/main" id="{90BA0D9C-7367-F75E-0288-9E65876D0DC3}"/>
              </a:ext>
            </a:extLst>
          </p:cNvPr>
          <p:cNvSpPr txBox="1"/>
          <p:nvPr/>
        </p:nvSpPr>
        <p:spPr>
          <a:xfrm>
            <a:off x="305396" y="395079"/>
            <a:ext cx="7867054" cy="400110"/>
          </a:xfrm>
          <a:prstGeom prst="rect">
            <a:avLst/>
          </a:prstGeom>
          <a:noFill/>
        </p:spPr>
        <p:txBody>
          <a:bodyPr wrap="square">
            <a:spAutoFit/>
          </a:bodyPr>
          <a:lstStyle/>
          <a:p>
            <a:r>
              <a:rPr lang="en-US" sz="1800" b="1">
                <a:solidFill>
                  <a:srgbClr val="000000"/>
                </a:solidFill>
                <a:effectLst/>
                <a:latin typeface="+mj-lt"/>
                <a:ea typeface="Calibri" panose="020F0502020204030204" pitchFamily="34" charset="0"/>
                <a:cs typeface="Times New Roman" panose="02020603050405020304" pitchFamily="18" charset="0"/>
              </a:rPr>
              <a:t>8. Plot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𝑐</a:t>
            </a:r>
            <a:r>
              <a:rPr lang="en-US" sz="1800" b="1" baseline="-25000">
                <a:solidFill>
                  <a:srgbClr val="000000"/>
                </a:solidFill>
                <a:effectLst/>
                <a:latin typeface="+mj-lt"/>
                <a:ea typeface="Calibri" panose="020F0502020204030204" pitchFamily="34" charset="0"/>
                <a:cs typeface="Times New Roman" panose="02020603050405020304" pitchFamily="18" charset="0"/>
              </a:rPr>
              <a:t>4</a:t>
            </a:r>
            <a:r>
              <a:rPr lang="en-US" sz="1800" b="1">
                <a:solidFill>
                  <a:srgbClr val="000000"/>
                </a:solidFill>
                <a:effectLst/>
                <a:latin typeface="+mj-lt"/>
                <a:ea typeface="Calibri" panose="020F0502020204030204" pitchFamily="34" charset="0"/>
                <a:cs typeface="Times New Roman" panose="02020603050405020304" pitchFamily="18" charset="0"/>
              </a:rPr>
              <a:t>,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𝑞</a:t>
            </a:r>
            <a:r>
              <a:rPr lang="en-US" sz="1800" b="1" baseline="-25000">
                <a:solidFill>
                  <a:srgbClr val="000000"/>
                </a:solidFill>
                <a:effectLst/>
                <a:latin typeface="+mj-lt"/>
                <a:ea typeface="Calibri" panose="020F0502020204030204" pitchFamily="34" charset="0"/>
                <a:cs typeface="Times New Roman" panose="02020603050405020304" pitchFamily="18" charset="0"/>
              </a:rPr>
              <a:t>5</a:t>
            </a:r>
            <a:r>
              <a:rPr lang="en-US" sz="1800" b="1">
                <a:solidFill>
                  <a:srgbClr val="000000"/>
                </a:solidFill>
                <a:effectLst/>
                <a:latin typeface="+mj-lt"/>
                <a:ea typeface="Calibri" panose="020F0502020204030204" pitchFamily="34" charset="0"/>
                <a:cs typeface="Times New Roman" panose="02020603050405020304" pitchFamily="18" charset="0"/>
              </a:rPr>
              <a:t>,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𝑒</a:t>
            </a:r>
            <a:r>
              <a:rPr lang="en-US" sz="1800" b="1" baseline="-25000">
                <a:solidFill>
                  <a:srgbClr val="000000"/>
                </a:solidFill>
                <a:effectLst/>
                <a:latin typeface="+mj-lt"/>
                <a:ea typeface="Calibri" panose="020F0502020204030204" pitchFamily="34" charset="0"/>
                <a:cs typeface="Times New Roman" panose="02020603050405020304" pitchFamily="18" charset="0"/>
              </a:rPr>
              <a:t>6</a:t>
            </a:r>
            <a:r>
              <a:rPr lang="en-US" sz="1800" b="1">
                <a:solidFill>
                  <a:srgbClr val="000000"/>
                </a:solidFill>
                <a:effectLst/>
                <a:latin typeface="+mj-lt"/>
                <a:ea typeface="Calibri" panose="020F0502020204030204" pitchFamily="34" charset="0"/>
                <a:cs typeface="Times New Roman" panose="02020603050405020304" pitchFamily="18" charset="0"/>
              </a:rPr>
              <a:t> in the same figure with mSpeech and </a:t>
            </a:r>
            <a:r>
              <a:rPr lang="en-US" sz="2000" b="1">
                <a:solidFill>
                  <a:srgbClr val="000000"/>
                </a:solidFill>
                <a:effectLst/>
                <a:latin typeface="+mj-lt"/>
                <a:ea typeface="Calibri" panose="020F0502020204030204" pitchFamily="34" charset="0"/>
                <a:cs typeface="Cambria Math" panose="02040503050406030204" pitchFamily="18" charset="0"/>
              </a:rPr>
              <a:t>𝑠</a:t>
            </a:r>
            <a:r>
              <a:rPr lang="en-US" sz="2000" b="1" baseline="-25000">
                <a:solidFill>
                  <a:srgbClr val="000000"/>
                </a:solidFill>
                <a:effectLst/>
                <a:latin typeface="+mj-lt"/>
                <a:ea typeface="Calibri" panose="020F0502020204030204" pitchFamily="34" charset="0"/>
                <a:cs typeface="Cambria Math" panose="02040503050406030204" pitchFamily="18" charset="0"/>
              </a:rPr>
              <a:t>𝑞</a:t>
            </a:r>
            <a:r>
              <a:rPr lang="en-US" sz="1800" b="1" baseline="-25000">
                <a:solidFill>
                  <a:srgbClr val="000000"/>
                </a:solidFill>
                <a:effectLst/>
                <a:latin typeface="+mj-lt"/>
                <a:ea typeface="Calibri" panose="020F0502020204030204" pitchFamily="34" charset="0"/>
                <a:cs typeface="Times New Roman" panose="02020603050405020304" pitchFamily="18" charset="0"/>
              </a:rPr>
              <a:t>2</a:t>
            </a:r>
            <a:endParaRPr lang="en-US" sz="1800">
              <a:latin typeface="+mj-lt"/>
            </a:endParaRPr>
          </a:p>
        </p:txBody>
      </p:sp>
      <p:sp>
        <p:nvSpPr>
          <p:cNvPr id="6" name="Google Shape;541;p64">
            <a:extLst>
              <a:ext uri="{FF2B5EF4-FFF2-40B4-BE49-F238E27FC236}">
                <a16:creationId xmlns:a16="http://schemas.microsoft.com/office/drawing/2014/main" id="{98C203FA-78CB-CF34-08A3-B2E3BC9AAE8E}"/>
              </a:ext>
            </a:extLst>
          </p:cNvPr>
          <p:cNvSpPr txBox="1">
            <a:spLocks/>
          </p:cNvSpPr>
          <p:nvPr/>
        </p:nvSpPr>
        <p:spPr>
          <a:xfrm>
            <a:off x="0" y="-57151"/>
            <a:ext cx="9208293"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400" i="1"/>
              <a:t>Project 1: A-Law and mu-Law Companding</a:t>
            </a:r>
          </a:p>
        </p:txBody>
      </p:sp>
      <p:pic>
        <p:nvPicPr>
          <p:cNvPr id="2" name="Picture 1"/>
          <p:cNvPicPr>
            <a:picLocks noChangeAspect="1"/>
          </p:cNvPicPr>
          <p:nvPr/>
        </p:nvPicPr>
        <p:blipFill>
          <a:blip r:embed="rId3"/>
          <a:stretch>
            <a:fillRect/>
          </a:stretch>
        </p:blipFill>
        <p:spPr>
          <a:xfrm>
            <a:off x="178230" y="940238"/>
            <a:ext cx="8725546" cy="3561066"/>
          </a:xfrm>
          <a:prstGeom prst="rect">
            <a:avLst/>
          </a:prstGeom>
        </p:spPr>
      </p:pic>
      <p:sp>
        <p:nvSpPr>
          <p:cNvPr id="3" name="object 5">
            <a:extLst>
              <a:ext uri="{FF2B5EF4-FFF2-40B4-BE49-F238E27FC236}">
                <a16:creationId xmlns:a16="http://schemas.microsoft.com/office/drawing/2014/main" id="{CB5CC628-1649-8C3C-81ED-1CA84C3E1CCB}"/>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11</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13" name="TextBox 12">
            <a:extLst>
              <a:ext uri="{FF2B5EF4-FFF2-40B4-BE49-F238E27FC236}">
                <a16:creationId xmlns:a16="http://schemas.microsoft.com/office/drawing/2014/main" id="{6342E65D-AF5E-F4A1-D03B-8DD7671D31F6}"/>
              </a:ext>
            </a:extLst>
          </p:cNvPr>
          <p:cNvSpPr txBox="1"/>
          <p:nvPr/>
        </p:nvSpPr>
        <p:spPr>
          <a:xfrm>
            <a:off x="117872" y="373081"/>
            <a:ext cx="9026128" cy="615553"/>
          </a:xfrm>
          <a:prstGeom prst="rect">
            <a:avLst/>
          </a:prstGeom>
          <a:noFill/>
        </p:spPr>
        <p:txBody>
          <a:bodyPr wrap="square">
            <a:spAutoFit/>
          </a:bodyPr>
          <a:lstStyle/>
          <a:p>
            <a:r>
              <a:rPr lang="en-US" sz="1600" b="1">
                <a:solidFill>
                  <a:srgbClr val="000000"/>
                </a:solidFill>
                <a:effectLst/>
                <a:latin typeface="+mj-lt"/>
                <a:ea typeface="Calibri" panose="020F0502020204030204" pitchFamily="34" charset="0"/>
                <a:cs typeface="Times New Roman" panose="02020603050405020304" pitchFamily="18" charset="0"/>
              </a:rPr>
              <a:t>9. Calculate </a:t>
            </a:r>
            <a:r>
              <a:rPr lang="en-US" sz="1600" b="1">
                <a:solidFill>
                  <a:srgbClr val="FF0000"/>
                </a:solidFill>
                <a:effectLst/>
                <a:latin typeface="+mj-lt"/>
                <a:ea typeface="Calibri" panose="020F0502020204030204" pitchFamily="34" charset="0"/>
                <a:cs typeface="Times New Roman" panose="02020603050405020304" pitchFamily="18" charset="0"/>
              </a:rPr>
              <a:t>(</a:t>
            </a:r>
            <a:r>
              <a:rPr lang="en-US" sz="1800" b="1">
                <a:solidFill>
                  <a:srgbClr val="FF0000"/>
                </a:solidFill>
                <a:effectLst/>
                <a:latin typeface="+mj-lt"/>
                <a:ea typeface="Calibri" panose="020F0502020204030204" pitchFamily="34" charset="0"/>
                <a:cs typeface="Cambria Math" panose="02040503050406030204" pitchFamily="18" charset="0"/>
              </a:rPr>
              <a:t>𝜎</a:t>
            </a:r>
            <a:r>
              <a:rPr lang="en-US" sz="1800" b="1" baseline="-25000">
                <a:solidFill>
                  <a:srgbClr val="FF0000"/>
                </a:solidFill>
                <a:effectLst/>
                <a:latin typeface="+mj-lt"/>
                <a:ea typeface="Calibri" panose="020F0502020204030204" pitchFamily="34" charset="0"/>
                <a:cs typeface="Cambria Math" panose="02040503050406030204" pitchFamily="18" charset="0"/>
              </a:rPr>
              <a:t>S𝑒</a:t>
            </a:r>
            <a:r>
              <a:rPr lang="en-US" sz="1600" b="1" baseline="-25000">
                <a:solidFill>
                  <a:srgbClr val="FF0000"/>
                </a:solidFill>
                <a:effectLst/>
                <a:latin typeface="+mj-lt"/>
                <a:ea typeface="Calibri" panose="020F0502020204030204" pitchFamily="34" charset="0"/>
                <a:cs typeface="Times New Roman" panose="02020603050405020304" pitchFamily="18" charset="0"/>
              </a:rPr>
              <a:t>6</a:t>
            </a:r>
            <a:r>
              <a:rPr lang="en-US" sz="1600" b="1">
                <a:solidFill>
                  <a:srgbClr val="FF0000"/>
                </a:solidFill>
                <a:effectLst/>
                <a:latin typeface="+mj-lt"/>
                <a:ea typeface="Calibri" panose="020F0502020204030204" pitchFamily="34" charset="0"/>
                <a:cs typeface="Times New Roman" panose="02020603050405020304" pitchFamily="18" charset="0"/>
              </a:rPr>
              <a:t>)</a:t>
            </a:r>
            <a:r>
              <a:rPr lang="en-US" sz="1600" b="1" baseline="30000">
                <a:solidFill>
                  <a:srgbClr val="FF0000"/>
                </a:solidFill>
                <a:effectLst/>
                <a:latin typeface="+mj-lt"/>
                <a:ea typeface="Calibri" panose="020F0502020204030204" pitchFamily="34" charset="0"/>
                <a:cs typeface="Times New Roman" panose="02020603050405020304" pitchFamily="18" charset="0"/>
              </a:rPr>
              <a:t>2</a:t>
            </a:r>
            <a:r>
              <a:rPr lang="en-US" sz="1600" b="1">
                <a:solidFill>
                  <a:srgbClr val="FF0000"/>
                </a:solidFill>
                <a:effectLst/>
                <a:latin typeface="+mj-lt"/>
                <a:ea typeface="Calibri" panose="020F0502020204030204" pitchFamily="34" charset="0"/>
                <a:cs typeface="Times New Roman" panose="02020603050405020304" pitchFamily="18" charset="0"/>
              </a:rPr>
              <a:t> </a:t>
            </a:r>
            <a:r>
              <a:rPr lang="en-US" sz="1600" b="1">
                <a:solidFill>
                  <a:srgbClr val="000000"/>
                </a:solidFill>
                <a:effectLst/>
                <a:latin typeface="+mj-lt"/>
                <a:ea typeface="Calibri" panose="020F0502020204030204" pitchFamily="34" charset="0"/>
                <a:cs typeface="Times New Roman" panose="02020603050405020304" pitchFamily="18" charset="0"/>
              </a:rPr>
              <a:t>and </a:t>
            </a:r>
            <a:r>
              <a:rPr lang="en-US" sz="1600" b="1">
                <a:solidFill>
                  <a:srgbClr val="FF0000"/>
                </a:solidFill>
                <a:effectLst/>
                <a:latin typeface="+mj-lt"/>
                <a:ea typeface="Calibri" panose="020F0502020204030204" pitchFamily="34" charset="0"/>
                <a:cs typeface="Times New Roman" panose="02020603050405020304" pitchFamily="18" charset="0"/>
              </a:rPr>
              <a:t>(</a:t>
            </a:r>
            <a:r>
              <a:rPr lang="en-US" sz="1800" b="1">
                <a:solidFill>
                  <a:srgbClr val="FF0000"/>
                </a:solidFill>
                <a:effectLst/>
                <a:latin typeface="+mj-lt"/>
                <a:ea typeface="Calibri" panose="020F0502020204030204" pitchFamily="34" charset="0"/>
                <a:cs typeface="Cambria Math" panose="02040503050406030204" pitchFamily="18" charset="0"/>
              </a:rPr>
              <a:t>𝑆</a:t>
            </a:r>
            <a:r>
              <a:rPr lang="en-US" sz="1600" b="1">
                <a:solidFill>
                  <a:srgbClr val="FF0000"/>
                </a:solidFill>
                <a:effectLst/>
                <a:latin typeface="+mj-lt"/>
                <a:ea typeface="Calibri" panose="020F0502020204030204" pitchFamily="34" charset="0"/>
                <a:cs typeface="Times New Roman" panose="02020603050405020304" pitchFamily="18" charset="0"/>
              </a:rPr>
              <a:t>/</a:t>
            </a:r>
            <a:r>
              <a:rPr lang="en-US" sz="1800" b="1">
                <a:solidFill>
                  <a:srgbClr val="FF0000"/>
                </a:solidFill>
                <a:effectLst/>
                <a:latin typeface="+mj-lt"/>
                <a:ea typeface="Calibri" panose="020F0502020204030204" pitchFamily="34" charset="0"/>
                <a:cs typeface="Cambria Math" panose="02040503050406030204" pitchFamily="18" charset="0"/>
              </a:rPr>
              <a:t>𝑁</a:t>
            </a:r>
            <a:r>
              <a:rPr lang="en-US" sz="1600" b="1">
                <a:solidFill>
                  <a:srgbClr val="FF0000"/>
                </a:solidFill>
                <a:effectLst/>
                <a:latin typeface="+mj-lt"/>
                <a:ea typeface="Calibri" panose="020F0502020204030204" pitchFamily="34" charset="0"/>
                <a:cs typeface="Times New Roman" panose="02020603050405020304" pitchFamily="18" charset="0"/>
              </a:rPr>
              <a:t>)</a:t>
            </a:r>
            <a:r>
              <a:rPr lang="en-US" sz="1800" b="1" baseline="-25000">
                <a:solidFill>
                  <a:srgbClr val="FF0000"/>
                </a:solidFill>
                <a:effectLst/>
                <a:latin typeface="+mj-lt"/>
                <a:ea typeface="Calibri" panose="020F0502020204030204" pitchFamily="34" charset="0"/>
                <a:cs typeface="Cambria Math" panose="02040503050406030204" pitchFamily="18" charset="0"/>
              </a:rPr>
              <a:t>S𝑒</a:t>
            </a:r>
            <a:r>
              <a:rPr lang="en-US" sz="1600" b="1" baseline="-25000">
                <a:solidFill>
                  <a:srgbClr val="FF0000"/>
                </a:solidFill>
                <a:effectLst/>
                <a:latin typeface="+mj-lt"/>
                <a:ea typeface="Calibri" panose="020F0502020204030204" pitchFamily="34" charset="0"/>
                <a:cs typeface="Times New Roman" panose="02020603050405020304" pitchFamily="18" charset="0"/>
              </a:rPr>
              <a:t>6</a:t>
            </a:r>
            <a:r>
              <a:rPr lang="en-US" sz="1600" b="1">
                <a:solidFill>
                  <a:srgbClr val="FF0000"/>
                </a:solidFill>
                <a:effectLst/>
                <a:latin typeface="+mj-lt"/>
                <a:ea typeface="Calibri" panose="020F0502020204030204" pitchFamily="34" charset="0"/>
                <a:cs typeface="Times New Roman" panose="02020603050405020304" pitchFamily="18" charset="0"/>
              </a:rPr>
              <a:t> </a:t>
            </a:r>
            <a:r>
              <a:rPr lang="en-US" sz="1600" b="1">
                <a:solidFill>
                  <a:srgbClr val="000000"/>
                </a:solidFill>
                <a:effectLst/>
                <a:latin typeface="+mj-lt"/>
                <a:ea typeface="Calibri" panose="020F0502020204030204" pitchFamily="34" charset="0"/>
                <a:cs typeface="Times New Roman" panose="02020603050405020304" pitchFamily="18" charset="0"/>
              </a:rPr>
              <a:t>by the numerical method and compare with the values in Step 4.</a:t>
            </a:r>
            <a:endParaRPr lang="en-US" sz="1600">
              <a:latin typeface="+mj-lt"/>
            </a:endParaRPr>
          </a:p>
        </p:txBody>
      </p:sp>
      <p:sp>
        <p:nvSpPr>
          <p:cNvPr id="15" name="TextBox 14">
            <a:extLst>
              <a:ext uri="{FF2B5EF4-FFF2-40B4-BE49-F238E27FC236}">
                <a16:creationId xmlns:a16="http://schemas.microsoft.com/office/drawing/2014/main" id="{E73CA269-C9C6-27FF-0526-1C7E05209FE7}"/>
              </a:ext>
            </a:extLst>
          </p:cNvPr>
          <p:cNvSpPr txBox="1"/>
          <p:nvPr/>
        </p:nvSpPr>
        <p:spPr>
          <a:xfrm>
            <a:off x="1637704" y="1050189"/>
            <a:ext cx="5868591" cy="1932709"/>
          </a:xfrm>
          <a:prstGeom prst="rect">
            <a:avLst/>
          </a:prstGeom>
          <a:noFill/>
          <a:ln>
            <a:solidFill>
              <a:schemeClr val="tx1"/>
            </a:solidFill>
          </a:ln>
        </p:spPr>
        <p:txBody>
          <a:bodyPr wrap="square">
            <a:spAutoFit/>
          </a:bodyPr>
          <a:lstStyle/>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e_com = mSpeech(1:length(t)) - s_e_7;</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pow_noise_com = 0;</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for</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i = 1:length(t)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pow_noise_com = pow_noise_com + e_com(i)^2;</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FF"/>
                </a:solidFill>
                <a:effectLst/>
                <a:latin typeface="Courier New" panose="02070309020205020404" pitchFamily="49" charset="0"/>
                <a:ea typeface="Calibri" panose="020F0502020204030204" pitchFamily="34" charset="0"/>
                <a:cs typeface="Times New Roman" panose="02020603050405020304" pitchFamily="18" charset="0"/>
              </a:rPr>
              <a:t>end</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pow_noise_com = pow_noise_com / length(t);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SNR_a_com = pow_sig / pow_noise_com;</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45AB5D5-945B-657E-07BA-109C5374906B}"/>
              </a:ext>
            </a:extLst>
          </p:cNvPr>
          <p:cNvSpPr txBox="1"/>
          <p:nvPr/>
        </p:nvSpPr>
        <p:spPr>
          <a:xfrm>
            <a:off x="4723805" y="3660006"/>
            <a:ext cx="4420195" cy="30777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dirty="0">
                <a:latin typeface="Cambria" panose="02040503050406030204" pitchFamily="18" charset="0"/>
                <a:ea typeface="Calibri" panose="020F0502020204030204" pitchFamily="34" charset="0"/>
                <a:cs typeface="Times New Roman" panose="02020603050405020304" pitchFamily="18" charset="0"/>
              </a:rPr>
              <a:t>&gt;&gt;</a:t>
            </a:r>
            <a:r>
              <a:rPr lang="en-US" b="1" dirty="0">
                <a:effectLst/>
                <a:latin typeface="Cambria" panose="02040503050406030204" pitchFamily="18" charset="0"/>
                <a:ea typeface="Calibri" panose="020F0502020204030204" pitchFamily="34" charset="0"/>
                <a:cs typeface="Times New Roman" panose="02020603050405020304" pitchFamily="18" charset="0"/>
              </a:rPr>
              <a:t> </a:t>
            </a:r>
            <a:r>
              <a:rPr lang="en-US" b="1" dirty="0" err="1">
                <a:latin typeface="Cambria" panose="02040503050406030204" pitchFamily="18" charset="0"/>
                <a:ea typeface="Calibri" panose="020F0502020204030204" pitchFamily="34" charset="0"/>
                <a:cs typeface="Times New Roman" panose="02020603050405020304" pitchFamily="18" charset="0"/>
              </a:rPr>
              <a:t>SNR_a_uni</a:t>
            </a:r>
            <a:r>
              <a:rPr lang="en-US" b="1" dirty="0">
                <a:latin typeface="Cambria" panose="02040503050406030204" pitchFamily="18" charset="0"/>
                <a:ea typeface="Calibri" panose="020F0502020204030204" pitchFamily="34" charset="0"/>
                <a:cs typeface="Times New Roman" panose="02020603050405020304" pitchFamily="18" charset="0"/>
              </a:rPr>
              <a:t> = 19.0579 &lt; </a:t>
            </a:r>
            <a:r>
              <a:rPr lang="en-US" b="1" dirty="0" err="1">
                <a:latin typeface="Cambria" panose="02040503050406030204" pitchFamily="18" charset="0"/>
                <a:ea typeface="Calibri" panose="020F0502020204030204" pitchFamily="34" charset="0"/>
                <a:cs typeface="Times New Roman" panose="02020603050405020304" pitchFamily="18" charset="0"/>
              </a:rPr>
              <a:t>SNR_a_com</a:t>
            </a:r>
            <a:r>
              <a:rPr lang="en-US" b="1" dirty="0">
                <a:latin typeface="Cambria" panose="02040503050406030204" pitchFamily="18" charset="0"/>
                <a:ea typeface="Calibri" panose="020F0502020204030204" pitchFamily="34" charset="0"/>
                <a:cs typeface="Times New Roman" panose="02020603050405020304" pitchFamily="18" charset="0"/>
              </a:rPr>
              <a:t> = 20.0789</a:t>
            </a:r>
            <a:endParaRPr lang="en-US" dirty="0"/>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3114634"/>
            <a:ext cx="5051268" cy="1539434"/>
          </a:xfrm>
          <a:prstGeom prst="rect">
            <a:avLst/>
          </a:prstGeom>
        </p:spPr>
      </p:pic>
      <p:sp>
        <p:nvSpPr>
          <p:cNvPr id="3" name="object 5">
            <a:extLst>
              <a:ext uri="{FF2B5EF4-FFF2-40B4-BE49-F238E27FC236}">
                <a16:creationId xmlns:a16="http://schemas.microsoft.com/office/drawing/2014/main" id="{B7FF4EAB-404E-806E-A6D9-2B7833966AB0}"/>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12</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973873" y="1302593"/>
            <a:ext cx="6068475" cy="805800"/>
          </a:xfrm>
          <a:prstGeom prst="rect">
            <a:avLst/>
          </a:prstGeom>
        </p:spPr>
        <p:txBody>
          <a:bodyPr spcFirstLastPara="1" wrap="square" lIns="91425" tIns="91425" rIns="91425" bIns="91425" anchor="t" anchorCtr="0">
            <a:noAutofit/>
          </a:bodyPr>
          <a:lstStyle/>
          <a:p>
            <a:pPr lvl="0">
              <a:buClr>
                <a:schemeClr val="dk1"/>
              </a:buClr>
              <a:buSzPts val="1100"/>
            </a:pPr>
            <a:r>
              <a:rPr lang="en-US" dirty="0"/>
              <a:t>Optimum receiver for binary data transmission</a:t>
            </a:r>
            <a:endParaRPr dirty="0"/>
          </a:p>
        </p:txBody>
      </p:sp>
      <p:sp>
        <p:nvSpPr>
          <p:cNvPr id="580" name="Google Shape;580;p70"/>
          <p:cNvSpPr txBox="1">
            <a:spLocks noGrp="1"/>
          </p:cNvSpPr>
          <p:nvPr>
            <p:ph type="title" idx="2"/>
          </p:nvPr>
        </p:nvSpPr>
        <p:spPr>
          <a:xfrm>
            <a:off x="0" y="267559"/>
            <a:ext cx="2537399"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a:t>Project 02</a:t>
            </a:r>
            <a:endParaRPr sz="4000" dirty="0"/>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970190" y="1656418"/>
            <a:ext cx="4002825" cy="1830663"/>
          </a:xfrm>
          <a:prstGeom prst="rect">
            <a:avLst/>
          </a:prstGeom>
        </p:spPr>
      </p:pic>
      <p:sp>
        <p:nvSpPr>
          <p:cNvPr id="3" name="object 5">
            <a:extLst>
              <a:ext uri="{FF2B5EF4-FFF2-40B4-BE49-F238E27FC236}">
                <a16:creationId xmlns:a16="http://schemas.microsoft.com/office/drawing/2014/main" id="{AA2F0017-E4C8-D702-ED02-6D3AFEA06979}"/>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13</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528417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445025"/>
            <a:ext cx="8059068" cy="572700"/>
          </a:xfrm>
        </p:spPr>
        <p:txBody>
          <a:bodyPr/>
          <a:lstStyle/>
          <a:p>
            <a:r>
              <a:rPr lang="en-US" sz="2000" dirty="0"/>
              <a:t>CHAPTER  3 : Optimum Receiver for binary data transmission</a:t>
            </a:r>
          </a:p>
        </p:txBody>
      </p:sp>
      <p:sp>
        <p:nvSpPr>
          <p:cNvPr id="3" name="Text Placeholder 2"/>
          <p:cNvSpPr>
            <a:spLocks noGrp="1"/>
          </p:cNvSpPr>
          <p:nvPr>
            <p:ph type="body" idx="1"/>
          </p:nvPr>
        </p:nvSpPr>
        <p:spPr>
          <a:xfrm>
            <a:off x="713225" y="871480"/>
            <a:ext cx="7717500" cy="3804597"/>
          </a:xfrm>
        </p:spPr>
        <p:txBody>
          <a:bodyPr/>
          <a:lstStyle/>
          <a:p>
            <a:r>
              <a:rPr lang="en-US" b="1" dirty="0"/>
              <a:t>Problem 1 </a:t>
            </a:r>
            <a:r>
              <a:rPr lang="en-US" dirty="0"/>
              <a:t>: Using the hyper thesis in Example 3, complete the following code to present 10 bits of the signal, which is transmitted with  P</a:t>
            </a:r>
            <a:r>
              <a:rPr lang="en-US" sz="900" dirty="0"/>
              <a:t>1</a:t>
            </a:r>
            <a:r>
              <a:rPr lang="en-US" dirty="0"/>
              <a:t> = P</a:t>
            </a:r>
            <a:r>
              <a:rPr lang="en-US" sz="800" dirty="0"/>
              <a:t>2</a:t>
            </a:r>
            <a:r>
              <a:rPr lang="en-US" dirty="0"/>
              <a:t>= 0.5. </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2230245" y="1379397"/>
            <a:ext cx="4401014" cy="3296680"/>
          </a:xfrm>
          <a:prstGeom prst="rect">
            <a:avLst/>
          </a:prstGeom>
        </p:spPr>
      </p:pic>
      <p:sp>
        <p:nvSpPr>
          <p:cNvPr id="4" name="object 5">
            <a:extLst>
              <a:ext uri="{FF2B5EF4-FFF2-40B4-BE49-F238E27FC236}">
                <a16:creationId xmlns:a16="http://schemas.microsoft.com/office/drawing/2014/main" id="{52A5414E-9A00-B96D-1709-CE8F15BBE8BF}"/>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14</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316871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50" y="192264"/>
            <a:ext cx="4711500" cy="572700"/>
          </a:xfrm>
        </p:spPr>
        <p:txBody>
          <a:bodyPr/>
          <a:lstStyle/>
          <a:p>
            <a:r>
              <a:rPr lang="en-US" dirty="0"/>
              <a:t>Source Code</a:t>
            </a:r>
          </a:p>
        </p:txBody>
      </p:sp>
      <p:pic>
        <p:nvPicPr>
          <p:cNvPr id="6" name="Picture 5"/>
          <p:cNvPicPr>
            <a:picLocks noChangeAspect="1"/>
          </p:cNvPicPr>
          <p:nvPr/>
        </p:nvPicPr>
        <p:blipFill>
          <a:blip r:embed="rId2"/>
          <a:stretch>
            <a:fillRect/>
          </a:stretch>
        </p:blipFill>
        <p:spPr>
          <a:xfrm>
            <a:off x="572001" y="966439"/>
            <a:ext cx="3759393" cy="3529863"/>
          </a:xfrm>
          <a:prstGeom prst="rect">
            <a:avLst/>
          </a:prstGeom>
        </p:spPr>
      </p:pic>
      <p:sp>
        <p:nvSpPr>
          <p:cNvPr id="7" name="TextBox 6"/>
          <p:cNvSpPr txBox="1"/>
          <p:nvPr/>
        </p:nvSpPr>
        <p:spPr>
          <a:xfrm>
            <a:off x="1033346" y="966439"/>
            <a:ext cx="184731" cy="307777"/>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5108777" y="718826"/>
            <a:ext cx="3089566" cy="3777476"/>
          </a:xfrm>
          <a:prstGeom prst="rect">
            <a:avLst/>
          </a:prstGeom>
        </p:spPr>
      </p:pic>
      <p:sp>
        <p:nvSpPr>
          <p:cNvPr id="3" name="object 5">
            <a:extLst>
              <a:ext uri="{FF2B5EF4-FFF2-40B4-BE49-F238E27FC236}">
                <a16:creationId xmlns:a16="http://schemas.microsoft.com/office/drawing/2014/main" id="{D18C45CE-02B7-900A-0118-B9CC880D4A35}"/>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15</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32644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pic>
        <p:nvPicPr>
          <p:cNvPr id="5" name="Picture 4"/>
          <p:cNvPicPr>
            <a:picLocks noChangeAspect="1"/>
          </p:cNvPicPr>
          <p:nvPr/>
        </p:nvPicPr>
        <p:blipFill>
          <a:blip r:embed="rId3"/>
          <a:stretch>
            <a:fillRect/>
          </a:stretch>
        </p:blipFill>
        <p:spPr>
          <a:xfrm>
            <a:off x="1963497" y="1017725"/>
            <a:ext cx="4845298" cy="3562534"/>
          </a:xfrm>
          <a:prstGeom prst="rect">
            <a:avLst/>
          </a:prstGeom>
        </p:spPr>
      </p:pic>
      <p:sp>
        <p:nvSpPr>
          <p:cNvPr id="3" name="object 5">
            <a:extLst>
              <a:ext uri="{FF2B5EF4-FFF2-40B4-BE49-F238E27FC236}">
                <a16:creationId xmlns:a16="http://schemas.microsoft.com/office/drawing/2014/main" id="{B1D2254A-2152-FB20-CB6B-521AD05466AC}"/>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16</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48632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25" y="445025"/>
            <a:ext cx="8059068" cy="572700"/>
          </a:xfrm>
        </p:spPr>
        <p:txBody>
          <a:bodyPr/>
          <a:lstStyle/>
          <a:p>
            <a:r>
              <a:rPr lang="en-US" sz="2000" dirty="0"/>
              <a:t>CHAPTER  3 : Optimum Receiver for binary data transmission</a:t>
            </a:r>
          </a:p>
        </p:txBody>
      </p:sp>
      <p:sp>
        <p:nvSpPr>
          <p:cNvPr id="3" name="Text Placeholder 2"/>
          <p:cNvSpPr>
            <a:spLocks noGrp="1"/>
          </p:cNvSpPr>
          <p:nvPr>
            <p:ph type="body" idx="1"/>
          </p:nvPr>
        </p:nvSpPr>
        <p:spPr>
          <a:xfrm>
            <a:off x="713225" y="834310"/>
            <a:ext cx="7717500" cy="3295800"/>
          </a:xfrm>
        </p:spPr>
        <p:txBody>
          <a:bodyPr/>
          <a:lstStyle/>
          <a:p>
            <a:r>
              <a:rPr lang="en-US" b="1" dirty="0"/>
              <a:t>Problem 2</a:t>
            </a:r>
            <a:r>
              <a:rPr lang="en-US" dirty="0"/>
              <a:t> : Based on the receiver implementation in Example 4, complete the following code to evaluate the system performance via the bit error probability. </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83509" y="1407010"/>
            <a:ext cx="3940096" cy="2964872"/>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4494389" y="1407010"/>
            <a:ext cx="4107120" cy="2964872"/>
          </a:xfrm>
          <a:prstGeom prst="rect">
            <a:avLst/>
          </a:prstGeom>
        </p:spPr>
      </p:pic>
      <p:sp>
        <p:nvSpPr>
          <p:cNvPr id="6" name="object 5">
            <a:extLst>
              <a:ext uri="{FF2B5EF4-FFF2-40B4-BE49-F238E27FC236}">
                <a16:creationId xmlns:a16="http://schemas.microsoft.com/office/drawing/2014/main" id="{7DEFD634-3874-92A7-116D-5DBAC888ECE3}"/>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17</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474551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669" y="132791"/>
            <a:ext cx="4711500" cy="572700"/>
          </a:xfrm>
        </p:spPr>
        <p:txBody>
          <a:bodyPr/>
          <a:lstStyle/>
          <a:p>
            <a:r>
              <a:rPr lang="en-US" dirty="0"/>
              <a:t>Source Code</a:t>
            </a:r>
          </a:p>
        </p:txBody>
      </p:sp>
      <p:pic>
        <p:nvPicPr>
          <p:cNvPr id="4" name="Picture 3"/>
          <p:cNvPicPr>
            <a:picLocks noChangeAspect="1"/>
          </p:cNvPicPr>
          <p:nvPr/>
        </p:nvPicPr>
        <p:blipFill>
          <a:blip r:embed="rId2"/>
          <a:stretch>
            <a:fillRect/>
          </a:stretch>
        </p:blipFill>
        <p:spPr>
          <a:xfrm>
            <a:off x="319669" y="601236"/>
            <a:ext cx="3386602" cy="4097144"/>
          </a:xfrm>
          <a:prstGeom prst="rect">
            <a:avLst/>
          </a:prstGeom>
        </p:spPr>
      </p:pic>
      <p:pic>
        <p:nvPicPr>
          <p:cNvPr id="5" name="Picture 4"/>
          <p:cNvPicPr>
            <a:picLocks noChangeAspect="1"/>
          </p:cNvPicPr>
          <p:nvPr/>
        </p:nvPicPr>
        <p:blipFill>
          <a:blip r:embed="rId3"/>
          <a:stretch>
            <a:fillRect/>
          </a:stretch>
        </p:blipFill>
        <p:spPr>
          <a:xfrm>
            <a:off x="3892131" y="601236"/>
            <a:ext cx="4229317" cy="4097144"/>
          </a:xfrm>
          <a:prstGeom prst="rect">
            <a:avLst/>
          </a:prstGeom>
        </p:spPr>
      </p:pic>
      <p:sp>
        <p:nvSpPr>
          <p:cNvPr id="3" name="object 5">
            <a:extLst>
              <a:ext uri="{FF2B5EF4-FFF2-40B4-BE49-F238E27FC236}">
                <a16:creationId xmlns:a16="http://schemas.microsoft.com/office/drawing/2014/main" id="{894E952F-1EFC-19C2-6252-8C8A7F74F4CF}"/>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18</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3069786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253" y="1210624"/>
            <a:ext cx="6452840" cy="3361588"/>
          </a:xfrm>
          <a:prstGeom prst="rect">
            <a:avLst/>
          </a:prstGeom>
        </p:spPr>
      </p:pic>
      <p:sp>
        <p:nvSpPr>
          <p:cNvPr id="4" name="object 5">
            <a:extLst>
              <a:ext uri="{FF2B5EF4-FFF2-40B4-BE49-F238E27FC236}">
                <a16:creationId xmlns:a16="http://schemas.microsoft.com/office/drawing/2014/main" id="{6D6DBF85-27D6-C62F-E24E-C146C90B62E3}"/>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19</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91860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95" name="Google Shape;495;p61"/>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1</a:t>
            </a:r>
            <a:endParaRPr/>
          </a:p>
        </p:txBody>
      </p:sp>
      <p:sp>
        <p:nvSpPr>
          <p:cNvPr id="496" name="Google Shape;496;p61"/>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2</a:t>
            </a:r>
            <a:endParaRPr/>
          </a:p>
        </p:txBody>
      </p:sp>
      <p:sp>
        <p:nvSpPr>
          <p:cNvPr id="497" name="Google Shape;497;p61"/>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Optimum receiver for binary data transmission</a:t>
            </a:r>
            <a:endParaRPr/>
          </a:p>
        </p:txBody>
      </p:sp>
      <p:sp>
        <p:nvSpPr>
          <p:cNvPr id="498" name="Google Shape;498;p61"/>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A-Law and mu-Law Companding</a:t>
            </a:r>
            <a:endParaRPr/>
          </a:p>
        </p:txBody>
      </p:sp>
      <p:sp>
        <p:nvSpPr>
          <p:cNvPr id="499" name="Google Shape;499;p61"/>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4</a:t>
            </a:r>
            <a:endParaRPr/>
          </a:p>
        </p:txBody>
      </p:sp>
      <p:sp>
        <p:nvSpPr>
          <p:cNvPr id="500" name="Google Shape;500;p61"/>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Low-Density Parity Check Code</a:t>
            </a:r>
            <a:endParaRPr/>
          </a:p>
        </p:txBody>
      </p:sp>
      <p:sp>
        <p:nvSpPr>
          <p:cNvPr id="501" name="Google Shape;501;p61"/>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3</a:t>
            </a:r>
            <a:endParaRPr/>
          </a:p>
        </p:txBody>
      </p:sp>
      <p:sp>
        <p:nvSpPr>
          <p:cNvPr id="502" name="Google Shape;502;p61"/>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Digital Passband Modulation</a:t>
            </a:r>
            <a:endParaRPr/>
          </a:p>
        </p:txBody>
      </p:sp>
      <p:sp>
        <p:nvSpPr>
          <p:cNvPr id="503" name="Google Shape;503;p61"/>
          <p:cNvSpPr txBox="1">
            <a:spLocks noGrp="1"/>
          </p:cNvSpPr>
          <p:nvPr>
            <p:ph type="title" idx="9"/>
          </p:nvPr>
        </p:nvSpPr>
        <p:spPr>
          <a:xfrm>
            <a:off x="23786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4" name="Google Shape;504;p61"/>
          <p:cNvSpPr txBox="1">
            <a:spLocks noGrp="1"/>
          </p:cNvSpPr>
          <p:nvPr>
            <p:ph type="title" idx="13"/>
          </p:nvPr>
        </p:nvSpPr>
        <p:spPr>
          <a:xfrm>
            <a:off x="5724450"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505" name="Google Shape;505;p61"/>
          <p:cNvSpPr txBox="1">
            <a:spLocks noGrp="1"/>
          </p:cNvSpPr>
          <p:nvPr>
            <p:ph type="title" idx="14"/>
          </p:nvPr>
        </p:nvSpPr>
        <p:spPr>
          <a:xfrm>
            <a:off x="237870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06" name="Google Shape;506;p61"/>
          <p:cNvSpPr txBox="1">
            <a:spLocks noGrp="1"/>
          </p:cNvSpPr>
          <p:nvPr>
            <p:ph type="title" idx="15"/>
          </p:nvPr>
        </p:nvSpPr>
        <p:spPr>
          <a:xfrm>
            <a:off x="5724450" y="308273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object 5">
            <a:extLst>
              <a:ext uri="{FF2B5EF4-FFF2-40B4-BE49-F238E27FC236}">
                <a16:creationId xmlns:a16="http://schemas.microsoft.com/office/drawing/2014/main" id="{FB08A0E1-C7A9-F5D8-A86F-061EC3CC8468}"/>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a:t>
            </a:fld>
            <a:r>
              <a:rPr lang="en-US" sz="1000" spc="-5" dirty="0">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40" name="Google Shape;580;p70">
            <a:extLst>
              <a:ext uri="{FF2B5EF4-FFF2-40B4-BE49-F238E27FC236}">
                <a16:creationId xmlns:a16="http://schemas.microsoft.com/office/drawing/2014/main" id="{2FE4116D-FE7D-FE5F-FEDA-CD84279D0491}"/>
              </a:ext>
            </a:extLst>
          </p:cNvPr>
          <p:cNvSpPr txBox="1">
            <a:spLocks/>
          </p:cNvSpPr>
          <p:nvPr/>
        </p:nvSpPr>
        <p:spPr>
          <a:xfrm>
            <a:off x="0" y="316050"/>
            <a:ext cx="2537399" cy="97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00"/>
              <a:buFont typeface="Vidaloka"/>
              <a:buNone/>
              <a:defRPr sz="38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9pPr>
          </a:lstStyle>
          <a:p>
            <a:pPr algn="r">
              <a:buSzPts val="6000"/>
            </a:pPr>
            <a:r>
              <a:rPr lang="en-US" sz="4000">
                <a:solidFill>
                  <a:schemeClr val="accent1"/>
                </a:solidFill>
              </a:rPr>
              <a:t>Project 03</a:t>
            </a:r>
          </a:p>
        </p:txBody>
      </p:sp>
      <p:sp>
        <p:nvSpPr>
          <p:cNvPr id="41" name="Google Shape;579;p70">
            <a:extLst>
              <a:ext uri="{FF2B5EF4-FFF2-40B4-BE49-F238E27FC236}">
                <a16:creationId xmlns:a16="http://schemas.microsoft.com/office/drawing/2014/main" id="{82C240C6-CFE1-BF0D-9A6C-169EB0B88F42}"/>
              </a:ext>
            </a:extLst>
          </p:cNvPr>
          <p:cNvSpPr txBox="1">
            <a:spLocks noGrp="1"/>
          </p:cNvSpPr>
          <p:nvPr>
            <p:ph type="title"/>
          </p:nvPr>
        </p:nvSpPr>
        <p:spPr>
          <a:xfrm>
            <a:off x="1793399" y="1423337"/>
            <a:ext cx="3714900" cy="2296823"/>
          </a:xfrm>
          <a:prstGeom prst="rect">
            <a:avLst/>
          </a:prstGeom>
        </p:spPr>
        <p:txBody>
          <a:bodyPr spcFirstLastPara="1" wrap="square" lIns="91425" tIns="91425" rIns="91425" bIns="91425" anchor="t" anchorCtr="0">
            <a:noAutofit/>
          </a:bodyPr>
          <a:lstStyle/>
          <a:p>
            <a:pPr lvl="0" algn="r">
              <a:buClr>
                <a:schemeClr val="dk1"/>
              </a:buClr>
              <a:buSzPts val="1100"/>
            </a:pPr>
            <a:r>
              <a:rPr lang="en-US" sz="4800"/>
              <a:t>Basic Passband </a:t>
            </a:r>
            <a:br>
              <a:rPr lang="en-US" sz="4800"/>
            </a:br>
            <a:r>
              <a:rPr lang="en-US" sz="4800"/>
              <a:t>Modulation</a:t>
            </a:r>
            <a:endParaRPr sz="4800"/>
          </a:p>
        </p:txBody>
      </p:sp>
      <p:pic>
        <p:nvPicPr>
          <p:cNvPr id="5" name="Picture 4">
            <a:extLst>
              <a:ext uri="{FF2B5EF4-FFF2-40B4-BE49-F238E27FC236}">
                <a16:creationId xmlns:a16="http://schemas.microsoft.com/office/drawing/2014/main" id="{872C2A50-5338-2F5D-4393-A0E4BE84360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73027" y="1423338"/>
            <a:ext cx="3570973" cy="2296823"/>
          </a:xfrm>
          <a:prstGeom prst="rect">
            <a:avLst/>
          </a:prstGeom>
        </p:spPr>
      </p:pic>
      <p:sp>
        <p:nvSpPr>
          <p:cNvPr id="2" name="object 5">
            <a:extLst>
              <a:ext uri="{FF2B5EF4-FFF2-40B4-BE49-F238E27FC236}">
                <a16:creationId xmlns:a16="http://schemas.microsoft.com/office/drawing/2014/main" id="{41C0E2CB-238A-EB48-AF81-FBE8373DE28D}"/>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20</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339871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AD65229-EDC1-1284-E775-556AD0067518}"/>
              </a:ext>
            </a:extLst>
          </p:cNvPr>
          <p:cNvSpPr>
            <a:spLocks noGrp="1"/>
          </p:cNvSpPr>
          <p:nvPr>
            <p:ph type="title" idx="21"/>
          </p:nvPr>
        </p:nvSpPr>
        <p:spPr>
          <a:xfrm>
            <a:off x="0" y="311211"/>
            <a:ext cx="4479300" cy="572700"/>
          </a:xfrm>
        </p:spPr>
        <p:txBody>
          <a:bodyPr/>
          <a:lstStyle/>
          <a:p>
            <a:pPr algn="l"/>
            <a:r>
              <a:rPr lang="en-US"/>
              <a:t>Introduction</a:t>
            </a:r>
          </a:p>
        </p:txBody>
      </p:sp>
      <p:pic>
        <p:nvPicPr>
          <p:cNvPr id="22" name="Picture 21">
            <a:extLst>
              <a:ext uri="{FF2B5EF4-FFF2-40B4-BE49-F238E27FC236}">
                <a16:creationId xmlns:a16="http://schemas.microsoft.com/office/drawing/2014/main" id="{73895514-3C25-255F-0CCB-824B1AF342DA}"/>
              </a:ext>
            </a:extLst>
          </p:cNvPr>
          <p:cNvPicPr>
            <a:picLocks noChangeAspect="1"/>
          </p:cNvPicPr>
          <p:nvPr/>
        </p:nvPicPr>
        <p:blipFill>
          <a:blip r:embed="rId2"/>
          <a:stretch>
            <a:fillRect/>
          </a:stretch>
        </p:blipFill>
        <p:spPr>
          <a:xfrm>
            <a:off x="0" y="1138067"/>
            <a:ext cx="4614958" cy="2867365"/>
          </a:xfrm>
          <a:prstGeom prst="rect">
            <a:avLst/>
          </a:prstGeom>
        </p:spPr>
      </p:pic>
      <p:sp>
        <p:nvSpPr>
          <p:cNvPr id="23" name="TextBox 22">
            <a:extLst>
              <a:ext uri="{FF2B5EF4-FFF2-40B4-BE49-F238E27FC236}">
                <a16:creationId xmlns:a16="http://schemas.microsoft.com/office/drawing/2014/main" id="{524D58FA-1375-F8E2-2B22-3ACB81B9A2C3}"/>
              </a:ext>
            </a:extLst>
          </p:cNvPr>
          <p:cNvSpPr txBox="1"/>
          <p:nvPr/>
        </p:nvSpPr>
        <p:spPr>
          <a:xfrm>
            <a:off x="4693178" y="1138067"/>
            <a:ext cx="3864082" cy="1169551"/>
          </a:xfrm>
          <a:prstGeom prst="rect">
            <a:avLst/>
          </a:prstGeom>
          <a:noFill/>
        </p:spPr>
        <p:txBody>
          <a:bodyPr wrap="square" rtlCol="0">
            <a:spAutoFit/>
          </a:bodyPr>
          <a:lstStyle/>
          <a:p>
            <a:pPr algn="just"/>
            <a:r>
              <a:rPr lang="en-US">
                <a:latin typeface="Vidaloka" panose="020B0604020202020204" charset="0"/>
              </a:rPr>
              <a:t>In baseband transmission, the transmitted signal power lies at low frequencies, typically around zero. It is desirable in many digital</a:t>
            </a:r>
          </a:p>
          <a:p>
            <a:pPr algn="just"/>
            <a:r>
              <a:rPr lang="en-US">
                <a:latin typeface="Vidaloka" panose="020B0604020202020204" charset="0"/>
              </a:rPr>
              <a:t>communication systems for the transmitted signal to lie in a high frequency band.</a:t>
            </a:r>
          </a:p>
        </p:txBody>
      </p:sp>
      <p:sp>
        <p:nvSpPr>
          <p:cNvPr id="2" name="object 5">
            <a:extLst>
              <a:ext uri="{FF2B5EF4-FFF2-40B4-BE49-F238E27FC236}">
                <a16:creationId xmlns:a16="http://schemas.microsoft.com/office/drawing/2014/main" id="{BF652293-54FC-9EDF-3003-8655F99F34C7}"/>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21</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1186794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AD65229-EDC1-1284-E775-556AD0067518}"/>
              </a:ext>
            </a:extLst>
          </p:cNvPr>
          <p:cNvSpPr>
            <a:spLocks noGrp="1"/>
          </p:cNvSpPr>
          <p:nvPr>
            <p:ph type="title" idx="21"/>
          </p:nvPr>
        </p:nvSpPr>
        <p:spPr>
          <a:xfrm>
            <a:off x="0" y="311211"/>
            <a:ext cx="7322820" cy="572700"/>
          </a:xfrm>
        </p:spPr>
        <p:txBody>
          <a:bodyPr/>
          <a:lstStyle/>
          <a:p>
            <a:pPr algn="l"/>
            <a:r>
              <a:rPr lang="en-US"/>
              <a:t>Introduction</a:t>
            </a:r>
          </a:p>
        </p:txBody>
      </p:sp>
      <p:sp>
        <p:nvSpPr>
          <p:cNvPr id="23" name="TextBox 22">
            <a:extLst>
              <a:ext uri="{FF2B5EF4-FFF2-40B4-BE49-F238E27FC236}">
                <a16:creationId xmlns:a16="http://schemas.microsoft.com/office/drawing/2014/main" id="{524D58FA-1375-F8E2-2B22-3ACB81B9A2C3}"/>
              </a:ext>
            </a:extLst>
          </p:cNvPr>
          <p:cNvSpPr txBox="1"/>
          <p:nvPr/>
        </p:nvSpPr>
        <p:spPr>
          <a:xfrm>
            <a:off x="0" y="985629"/>
            <a:ext cx="5082540" cy="1600438"/>
          </a:xfrm>
          <a:prstGeom prst="rect">
            <a:avLst/>
          </a:prstGeom>
          <a:noFill/>
        </p:spPr>
        <p:txBody>
          <a:bodyPr wrap="square" rtlCol="0">
            <a:spAutoFit/>
          </a:bodyPr>
          <a:lstStyle/>
          <a:p>
            <a:pPr marL="285750" indent="-285750" algn="just">
              <a:buFont typeface="Wingdings" panose="05000000000000000000" pitchFamily="2" charset="2"/>
              <a:buChar char="§"/>
            </a:pPr>
            <a:r>
              <a:rPr lang="en-US">
                <a:latin typeface="Vidaloka" panose="020B0604020202020204" charset="0"/>
              </a:rPr>
              <a:t>The digital information is encoded by variation of the parameters of asinusoidal signal, called the carrier signal. The carrier frequency is much higher than the highest frequency of the modulating signals.</a:t>
            </a:r>
          </a:p>
          <a:p>
            <a:pPr marL="285750" indent="-285750" algn="just">
              <a:buFont typeface="Wingdings" panose="05000000000000000000" pitchFamily="2" charset="2"/>
              <a:buChar char="§"/>
            </a:pPr>
            <a:r>
              <a:rPr lang="en-US">
                <a:latin typeface="Vidaloka" panose="020B0604020202020204" charset="0"/>
              </a:rPr>
              <a:t>Digital passband modulation is based on variation of the amplitude, phase, or frequency of sinusoidal carrier, or some combination of these parameters.</a:t>
            </a:r>
          </a:p>
        </p:txBody>
      </p:sp>
      <p:pic>
        <p:nvPicPr>
          <p:cNvPr id="3" name="Picture 2">
            <a:extLst>
              <a:ext uri="{FF2B5EF4-FFF2-40B4-BE49-F238E27FC236}">
                <a16:creationId xmlns:a16="http://schemas.microsoft.com/office/drawing/2014/main" id="{9AB75560-3782-FF96-FABD-5A8F94CBF3B3}"/>
              </a:ext>
            </a:extLst>
          </p:cNvPr>
          <p:cNvPicPr>
            <a:picLocks noChangeAspect="1"/>
          </p:cNvPicPr>
          <p:nvPr/>
        </p:nvPicPr>
        <p:blipFill>
          <a:blip r:embed="rId2"/>
          <a:stretch>
            <a:fillRect/>
          </a:stretch>
        </p:blipFill>
        <p:spPr>
          <a:xfrm>
            <a:off x="5082539" y="311211"/>
            <a:ext cx="3362497" cy="4521078"/>
          </a:xfrm>
          <a:prstGeom prst="rect">
            <a:avLst/>
          </a:prstGeom>
        </p:spPr>
      </p:pic>
      <p:sp>
        <p:nvSpPr>
          <p:cNvPr id="2" name="object 5">
            <a:extLst>
              <a:ext uri="{FF2B5EF4-FFF2-40B4-BE49-F238E27FC236}">
                <a16:creationId xmlns:a16="http://schemas.microsoft.com/office/drawing/2014/main" id="{3A09B8CF-DFCD-7CC5-012A-CF093FD051F1}"/>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22</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343128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0" y="317794"/>
            <a:ext cx="909196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sz="2800" dirty="0">
                <a:solidFill>
                  <a:srgbClr val="000000"/>
                </a:solidFill>
                <a:latin typeface="Vidaloka" panose="020B0604020202020204" charset="0"/>
                <a:cs typeface="Arial"/>
              </a:rPr>
              <a:t>The error performance of the passband modulation QPSK</a:t>
            </a:r>
            <a:endParaRPr sz="2800" dirty="0">
              <a:solidFill>
                <a:srgbClr val="000000"/>
              </a:solidFill>
              <a:latin typeface="Vidaloka" panose="020B0604020202020204" charset="0"/>
              <a:cs typeface="Arial"/>
            </a:endParaRPr>
          </a:p>
        </p:txBody>
      </p:sp>
      <p:sp>
        <p:nvSpPr>
          <p:cNvPr id="620" name="Google Shape;620;p73"/>
          <p:cNvSpPr txBox="1">
            <a:spLocks noGrp="1"/>
          </p:cNvSpPr>
          <p:nvPr>
            <p:ph type="subTitle" idx="1"/>
          </p:nvPr>
        </p:nvSpPr>
        <p:spPr>
          <a:xfrm>
            <a:off x="-883210" y="773172"/>
            <a:ext cx="4127327"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Matlab</a:t>
            </a:r>
            <a:r>
              <a:rPr lang="en-US" sz="1800" dirty="0"/>
              <a:t> source</a:t>
            </a:r>
            <a:endParaRPr sz="1800" dirty="0"/>
          </a:p>
        </p:txBody>
      </p:sp>
      <p:sp>
        <p:nvSpPr>
          <p:cNvPr id="11" name="Subtitle 4">
            <a:extLst>
              <a:ext uri="{FF2B5EF4-FFF2-40B4-BE49-F238E27FC236}">
                <a16:creationId xmlns:a16="http://schemas.microsoft.com/office/drawing/2014/main" id="{F43E8FB0-B1D7-56E3-1855-E3EC15B6DB04}"/>
              </a:ext>
            </a:extLst>
          </p:cNvPr>
          <p:cNvSpPr>
            <a:spLocks noGrp="1"/>
          </p:cNvSpPr>
          <p:nvPr>
            <p:ph type="subTitle" idx="2"/>
          </p:nvPr>
        </p:nvSpPr>
        <p:spPr>
          <a:xfrm>
            <a:off x="5038725" y="2960688"/>
            <a:ext cx="2486025" cy="903287"/>
          </a:xfrm>
        </p:spPr>
        <p:txBody>
          <a:bodyPr/>
          <a:lstStyle/>
          <a:p>
            <a:endParaRPr lang="en-US" dirty="0"/>
          </a:p>
        </p:txBody>
      </p:sp>
      <p:pic>
        <p:nvPicPr>
          <p:cNvPr id="13" name="Picture 12">
            <a:extLst>
              <a:ext uri="{FF2B5EF4-FFF2-40B4-BE49-F238E27FC236}">
                <a16:creationId xmlns:a16="http://schemas.microsoft.com/office/drawing/2014/main" id="{B51BC807-EF8D-56EC-3067-990B3C8282BE}"/>
              </a:ext>
            </a:extLst>
          </p:cNvPr>
          <p:cNvPicPr>
            <a:picLocks noChangeAspect="1"/>
          </p:cNvPicPr>
          <p:nvPr/>
        </p:nvPicPr>
        <p:blipFill>
          <a:blip r:embed="rId3"/>
          <a:stretch>
            <a:fillRect/>
          </a:stretch>
        </p:blipFill>
        <p:spPr>
          <a:xfrm>
            <a:off x="621873" y="1211767"/>
            <a:ext cx="3622158" cy="3497841"/>
          </a:xfrm>
          <a:prstGeom prst="rect">
            <a:avLst/>
          </a:prstGeom>
        </p:spPr>
      </p:pic>
      <p:pic>
        <p:nvPicPr>
          <p:cNvPr id="17" name="Picture 16">
            <a:extLst>
              <a:ext uri="{FF2B5EF4-FFF2-40B4-BE49-F238E27FC236}">
                <a16:creationId xmlns:a16="http://schemas.microsoft.com/office/drawing/2014/main" id="{E887676B-0784-6EC3-3736-3F4853A143C6}"/>
              </a:ext>
            </a:extLst>
          </p:cNvPr>
          <p:cNvPicPr>
            <a:picLocks noChangeAspect="1"/>
          </p:cNvPicPr>
          <p:nvPr/>
        </p:nvPicPr>
        <p:blipFill>
          <a:blip r:embed="rId4"/>
          <a:stretch>
            <a:fillRect/>
          </a:stretch>
        </p:blipFill>
        <p:spPr>
          <a:xfrm>
            <a:off x="4330908" y="816999"/>
            <a:ext cx="3770629" cy="3940949"/>
          </a:xfrm>
          <a:prstGeom prst="rect">
            <a:avLst/>
          </a:prstGeom>
        </p:spPr>
      </p:pic>
      <p:sp>
        <p:nvSpPr>
          <p:cNvPr id="2" name="object 5">
            <a:extLst>
              <a:ext uri="{FF2B5EF4-FFF2-40B4-BE49-F238E27FC236}">
                <a16:creationId xmlns:a16="http://schemas.microsoft.com/office/drawing/2014/main" id="{3FB9DE26-5031-4F2D-F0E5-C525A695A7A2}"/>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23</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3"/>
          <p:cNvSpPr txBox="1">
            <a:spLocks noGrp="1"/>
          </p:cNvSpPr>
          <p:nvPr>
            <p:ph type="title"/>
          </p:nvPr>
        </p:nvSpPr>
        <p:spPr>
          <a:xfrm>
            <a:off x="0" y="311211"/>
            <a:ext cx="907709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SG" sz="2800" dirty="0">
                <a:solidFill>
                  <a:srgbClr val="000000"/>
                </a:solidFill>
                <a:latin typeface="Vidaloka" panose="020B0604020202020204" charset="0"/>
                <a:cs typeface="Arial"/>
                <a:sym typeface="Arial"/>
              </a:rPr>
              <a:t>The error performance of the passband modulation QPSK</a:t>
            </a:r>
            <a:endParaRPr sz="2800" dirty="0">
              <a:solidFill>
                <a:srgbClr val="000000"/>
              </a:solidFill>
              <a:latin typeface="Vidaloka" panose="020B0604020202020204" charset="0"/>
              <a:cs typeface="Arial"/>
              <a:sym typeface="Arial"/>
            </a:endParaRPr>
          </a:p>
        </p:txBody>
      </p:sp>
      <p:sp>
        <p:nvSpPr>
          <p:cNvPr id="620" name="Google Shape;620;p73"/>
          <p:cNvSpPr txBox="1">
            <a:spLocks noGrp="1"/>
          </p:cNvSpPr>
          <p:nvPr>
            <p:ph type="subTitle" idx="1"/>
          </p:nvPr>
        </p:nvSpPr>
        <p:spPr>
          <a:xfrm>
            <a:off x="-883210" y="773172"/>
            <a:ext cx="4127327" cy="5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t>Matlab</a:t>
            </a:r>
            <a:r>
              <a:rPr lang="en-US" sz="1800" dirty="0"/>
              <a:t> source</a:t>
            </a:r>
            <a:endParaRPr sz="1800" dirty="0"/>
          </a:p>
        </p:txBody>
      </p:sp>
      <p:pic>
        <p:nvPicPr>
          <p:cNvPr id="20" name="Picture 19">
            <a:extLst>
              <a:ext uri="{FF2B5EF4-FFF2-40B4-BE49-F238E27FC236}">
                <a16:creationId xmlns:a16="http://schemas.microsoft.com/office/drawing/2014/main" id="{04307717-6656-9E3D-65DD-AA4484489AFA}"/>
              </a:ext>
            </a:extLst>
          </p:cNvPr>
          <p:cNvPicPr>
            <a:picLocks noChangeAspect="1"/>
          </p:cNvPicPr>
          <p:nvPr/>
        </p:nvPicPr>
        <p:blipFill>
          <a:blip r:embed="rId3"/>
          <a:stretch>
            <a:fillRect/>
          </a:stretch>
        </p:blipFill>
        <p:spPr>
          <a:xfrm>
            <a:off x="2098168" y="1105071"/>
            <a:ext cx="4739361" cy="3507569"/>
          </a:xfrm>
          <a:prstGeom prst="rect">
            <a:avLst/>
          </a:prstGeom>
        </p:spPr>
      </p:pic>
      <p:sp>
        <p:nvSpPr>
          <p:cNvPr id="2" name="object 5">
            <a:extLst>
              <a:ext uri="{FF2B5EF4-FFF2-40B4-BE49-F238E27FC236}">
                <a16:creationId xmlns:a16="http://schemas.microsoft.com/office/drawing/2014/main" id="{FA08D5FC-DE2B-D5C5-373B-BD8205A9F49F}"/>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24</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879277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pic>
        <p:nvPicPr>
          <p:cNvPr id="13" name="Picture 12">
            <a:extLst>
              <a:ext uri="{FF2B5EF4-FFF2-40B4-BE49-F238E27FC236}">
                <a16:creationId xmlns:a16="http://schemas.microsoft.com/office/drawing/2014/main" id="{C9468DEA-E047-5F57-8861-D7140BD01999}"/>
              </a:ext>
            </a:extLst>
          </p:cNvPr>
          <p:cNvPicPr>
            <a:picLocks noChangeAspect="1"/>
          </p:cNvPicPr>
          <p:nvPr/>
        </p:nvPicPr>
        <p:blipFill>
          <a:blip r:embed="rId3"/>
          <a:stretch>
            <a:fillRect/>
          </a:stretch>
        </p:blipFill>
        <p:spPr>
          <a:xfrm>
            <a:off x="2132763" y="991570"/>
            <a:ext cx="4878473" cy="3524505"/>
          </a:xfrm>
          <a:prstGeom prst="rect">
            <a:avLst/>
          </a:prstGeom>
        </p:spPr>
      </p:pic>
      <p:sp>
        <p:nvSpPr>
          <p:cNvPr id="3" name="TextBox 2">
            <a:extLst>
              <a:ext uri="{FF2B5EF4-FFF2-40B4-BE49-F238E27FC236}">
                <a16:creationId xmlns:a16="http://schemas.microsoft.com/office/drawing/2014/main" id="{E056EA9D-A967-3CB1-C6FD-18EAE3E3BF32}"/>
              </a:ext>
            </a:extLst>
          </p:cNvPr>
          <p:cNvSpPr txBox="1"/>
          <p:nvPr/>
        </p:nvSpPr>
        <p:spPr>
          <a:xfrm>
            <a:off x="0" y="360463"/>
            <a:ext cx="3657601" cy="523220"/>
          </a:xfrm>
          <a:prstGeom prst="rect">
            <a:avLst/>
          </a:prstGeom>
          <a:noFill/>
        </p:spPr>
        <p:txBody>
          <a:bodyPr wrap="square" rtlCol="0">
            <a:spAutoFit/>
          </a:bodyPr>
          <a:lstStyle/>
          <a:p>
            <a:r>
              <a:rPr lang="en-US" sz="2800">
                <a:latin typeface="Vidaloka" panose="020B0604020202020204" charset="0"/>
              </a:rPr>
              <a:t>The simulation result</a:t>
            </a:r>
          </a:p>
        </p:txBody>
      </p:sp>
      <p:sp>
        <p:nvSpPr>
          <p:cNvPr id="2" name="object 5">
            <a:extLst>
              <a:ext uri="{FF2B5EF4-FFF2-40B4-BE49-F238E27FC236}">
                <a16:creationId xmlns:a16="http://schemas.microsoft.com/office/drawing/2014/main" id="{FD0813C4-7CCA-94DC-67DE-591FE3A33A67}"/>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25</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885127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580702" y="417723"/>
            <a:ext cx="7717097" cy="1644300"/>
          </a:xfrm>
          <a:prstGeom prst="rect">
            <a:avLst/>
          </a:prstGeom>
        </p:spPr>
        <p:txBody>
          <a:bodyPr spcFirstLastPara="1" wrap="square" lIns="91425" tIns="91425" rIns="91425" bIns="91425" anchor="t" anchorCtr="0">
            <a:noAutofit/>
          </a:bodyPr>
          <a:lstStyle/>
          <a:p>
            <a:pPr lvl="0"/>
            <a:r>
              <a:rPr lang="en-SG" sz="1800" dirty="0"/>
              <a:t>	</a:t>
            </a:r>
            <a:endParaRPr sz="100" dirty="0"/>
          </a:p>
        </p:txBody>
      </p:sp>
      <p:sp>
        <p:nvSpPr>
          <p:cNvPr id="3" name="Subtitle 2">
            <a:extLst>
              <a:ext uri="{FF2B5EF4-FFF2-40B4-BE49-F238E27FC236}">
                <a16:creationId xmlns:a16="http://schemas.microsoft.com/office/drawing/2014/main" id="{2F0A5ED9-8C1A-7689-C46C-4DAFBE197C0C}"/>
              </a:ext>
            </a:extLst>
          </p:cNvPr>
          <p:cNvSpPr>
            <a:spLocks noGrp="1"/>
          </p:cNvSpPr>
          <p:nvPr>
            <p:ph type="subTitle" idx="1"/>
          </p:nvPr>
        </p:nvSpPr>
        <p:spPr>
          <a:xfrm>
            <a:off x="262850" y="417723"/>
            <a:ext cx="6120300" cy="375000"/>
          </a:xfrm>
        </p:spPr>
        <p:txBody>
          <a:bodyPr/>
          <a:lstStyle/>
          <a:p>
            <a:r>
              <a:rPr lang="en-US" sz="1800" dirty="0">
                <a:latin typeface="Vidaloka" panose="020B0604020202020204" charset="0"/>
              </a:rPr>
              <a:t>Conclusion</a:t>
            </a:r>
          </a:p>
        </p:txBody>
      </p:sp>
      <p:pic>
        <p:nvPicPr>
          <p:cNvPr id="7" name="Picture 6">
            <a:extLst>
              <a:ext uri="{FF2B5EF4-FFF2-40B4-BE49-F238E27FC236}">
                <a16:creationId xmlns:a16="http://schemas.microsoft.com/office/drawing/2014/main" id="{32CA048C-4AED-0421-121B-1A2AAFB30CA4}"/>
              </a:ext>
            </a:extLst>
          </p:cNvPr>
          <p:cNvPicPr>
            <a:picLocks noChangeAspect="1"/>
          </p:cNvPicPr>
          <p:nvPr/>
        </p:nvPicPr>
        <p:blipFill>
          <a:blip r:embed="rId3"/>
          <a:stretch>
            <a:fillRect/>
          </a:stretch>
        </p:blipFill>
        <p:spPr>
          <a:xfrm>
            <a:off x="1630906" y="830712"/>
            <a:ext cx="5770305" cy="3731923"/>
          </a:xfrm>
          <a:prstGeom prst="rect">
            <a:avLst/>
          </a:prstGeom>
        </p:spPr>
      </p:pic>
      <p:sp>
        <p:nvSpPr>
          <p:cNvPr id="2" name="object 5">
            <a:extLst>
              <a:ext uri="{FF2B5EF4-FFF2-40B4-BE49-F238E27FC236}">
                <a16:creationId xmlns:a16="http://schemas.microsoft.com/office/drawing/2014/main" id="{AAB1F2CE-2585-8DA2-3315-68FE56E8B3A1}"/>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26</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 calcmode="lin" valueType="num">
                                      <p:cBhvr additive="base">
                                        <p:cTn id="7" dur="1000"/>
                                        <p:tgtEl>
                                          <p:spTgt spid="66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0"/>
          <p:cNvSpPr txBox="1">
            <a:spLocks noGrp="1"/>
          </p:cNvSpPr>
          <p:nvPr>
            <p:ph type="title"/>
          </p:nvPr>
        </p:nvSpPr>
        <p:spPr>
          <a:xfrm>
            <a:off x="1855487" y="1294350"/>
            <a:ext cx="3714900" cy="805800"/>
          </a:xfrm>
          <a:prstGeom prst="rect">
            <a:avLst/>
          </a:prstGeom>
        </p:spPr>
        <p:txBody>
          <a:bodyPr spcFirstLastPara="1" wrap="square" lIns="91425" tIns="91425" rIns="91425" bIns="91425" anchor="t" anchorCtr="0">
            <a:noAutofit/>
          </a:bodyPr>
          <a:lstStyle/>
          <a:p>
            <a:pPr lvl="0">
              <a:buClr>
                <a:schemeClr val="dk1"/>
              </a:buClr>
              <a:buSzPts val="1100"/>
            </a:pPr>
            <a:r>
              <a:rPr lang="en-US"/>
              <a:t>Low-Density Parity-Check Codes </a:t>
            </a:r>
            <a:endParaRPr/>
          </a:p>
        </p:txBody>
      </p:sp>
      <p:sp>
        <p:nvSpPr>
          <p:cNvPr id="580" name="Google Shape;580;p70"/>
          <p:cNvSpPr txBox="1">
            <a:spLocks noGrp="1"/>
          </p:cNvSpPr>
          <p:nvPr>
            <p:ph type="title" idx="2"/>
          </p:nvPr>
        </p:nvSpPr>
        <p:spPr>
          <a:xfrm>
            <a:off x="-304801" y="316050"/>
            <a:ext cx="2537399"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4000"/>
              <a:t>Project 4</a:t>
            </a:r>
            <a:endParaRPr sz="4000"/>
          </a:p>
        </p:txBody>
      </p:sp>
      <p:pic>
        <p:nvPicPr>
          <p:cNvPr id="1026" name="Picture 2" descr="An LDPC code LDPC codes are linear codes obtained from sparse bipartite...  | Download Scientific Diagram">
            <a:extLst>
              <a:ext uri="{FF2B5EF4-FFF2-40B4-BE49-F238E27FC236}">
                <a16:creationId xmlns:a16="http://schemas.microsoft.com/office/drawing/2014/main" id="{6B78FEB3-9361-022A-601B-30D727F46021}"/>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823762" y="1423338"/>
            <a:ext cx="3070700" cy="2296824"/>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0C467E29-0B8A-9335-6C1F-CEE061E339D5}"/>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27</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0" y="29955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Tanner Graph</a:t>
            </a:r>
            <a:endParaRPr/>
          </a:p>
        </p:txBody>
      </p:sp>
      <p:pic>
        <p:nvPicPr>
          <p:cNvPr id="3" name="Picture 2">
            <a:extLst>
              <a:ext uri="{FF2B5EF4-FFF2-40B4-BE49-F238E27FC236}">
                <a16:creationId xmlns:a16="http://schemas.microsoft.com/office/drawing/2014/main" id="{1A01FA23-E00F-310A-AF94-2D948A8946E3}"/>
              </a:ext>
            </a:extLst>
          </p:cNvPr>
          <p:cNvPicPr>
            <a:picLocks noChangeAspect="1"/>
          </p:cNvPicPr>
          <p:nvPr/>
        </p:nvPicPr>
        <p:blipFill>
          <a:blip r:embed="rId3"/>
          <a:stretch>
            <a:fillRect/>
          </a:stretch>
        </p:blipFill>
        <p:spPr>
          <a:xfrm>
            <a:off x="0" y="1644971"/>
            <a:ext cx="2908291" cy="1545777"/>
          </a:xfrm>
          <a:prstGeom prst="rect">
            <a:avLst/>
          </a:prstGeom>
        </p:spPr>
      </p:pic>
      <p:sp>
        <p:nvSpPr>
          <p:cNvPr id="6" name="Arrow: Right 5">
            <a:extLst>
              <a:ext uri="{FF2B5EF4-FFF2-40B4-BE49-F238E27FC236}">
                <a16:creationId xmlns:a16="http://schemas.microsoft.com/office/drawing/2014/main" id="{10879F98-E0D3-C933-0D05-AB51C0418ADD}"/>
              </a:ext>
            </a:extLst>
          </p:cNvPr>
          <p:cNvSpPr/>
          <p:nvPr/>
        </p:nvSpPr>
        <p:spPr>
          <a:xfrm>
            <a:off x="3608064" y="2216968"/>
            <a:ext cx="1115291" cy="401781"/>
          </a:xfrm>
          <a:prstGeom prst="rightArrow">
            <a:avLst/>
          </a:prstGeom>
          <a:solidFill>
            <a:schemeClr val="tx1">
              <a:lumMod val="65000"/>
              <a:lumOff val="3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1ADFD1-79C5-E8C4-7741-EDC9800E1EBA}"/>
              </a:ext>
            </a:extLst>
          </p:cNvPr>
          <p:cNvSpPr txBox="1"/>
          <p:nvPr/>
        </p:nvSpPr>
        <p:spPr>
          <a:xfrm>
            <a:off x="2542309" y="3378864"/>
            <a:ext cx="4362092" cy="738664"/>
          </a:xfrm>
          <a:prstGeom prst="rect">
            <a:avLst/>
          </a:prstGeom>
          <a:noFill/>
        </p:spPr>
        <p:txBody>
          <a:bodyPr wrap="none" rtlCol="0">
            <a:spAutoFit/>
          </a:bodyPr>
          <a:lstStyle/>
          <a:p>
            <a:r>
              <a:rPr lang="en-US">
                <a:latin typeface="Vidaloka" panose="020B0604020202020204" charset="0"/>
              </a:rPr>
              <a:t>From the Parity Check Matrix H: H[1,1] H[1,2], H[1,4] = 1</a:t>
            </a:r>
          </a:p>
          <a:p>
            <a:r>
              <a:rPr lang="en-US">
                <a:latin typeface="Vidaloka" panose="020B0604020202020204" charset="0"/>
              </a:rPr>
              <a:t>So, first Check node is connected to 1, 2, 4</a:t>
            </a:r>
            <a:r>
              <a:rPr lang="en-US" baseline="30000">
                <a:latin typeface="Vidaloka" panose="020B0604020202020204" charset="0"/>
              </a:rPr>
              <a:t>th</a:t>
            </a:r>
            <a:r>
              <a:rPr lang="en-US">
                <a:latin typeface="Vidaloka" panose="020B0604020202020204" charset="0"/>
              </a:rPr>
              <a:t> Bit note.</a:t>
            </a:r>
          </a:p>
          <a:p>
            <a:r>
              <a:rPr lang="en-US">
                <a:latin typeface="Vidaloka" panose="020B0604020202020204" charset="0"/>
              </a:rPr>
              <a:t>Rest of the nodes are connected in similar way.</a:t>
            </a:r>
          </a:p>
        </p:txBody>
      </p:sp>
      <p:sp>
        <p:nvSpPr>
          <p:cNvPr id="8" name="TextBox 7">
            <a:extLst>
              <a:ext uri="{FF2B5EF4-FFF2-40B4-BE49-F238E27FC236}">
                <a16:creationId xmlns:a16="http://schemas.microsoft.com/office/drawing/2014/main" id="{6509A3A7-BB85-BF0C-07B0-32267AAAC9DE}"/>
              </a:ext>
            </a:extLst>
          </p:cNvPr>
          <p:cNvSpPr txBox="1"/>
          <p:nvPr/>
        </p:nvSpPr>
        <p:spPr>
          <a:xfrm>
            <a:off x="6592612" y="1262648"/>
            <a:ext cx="1160895" cy="307777"/>
          </a:xfrm>
          <a:prstGeom prst="rect">
            <a:avLst/>
          </a:prstGeom>
          <a:noFill/>
        </p:spPr>
        <p:txBody>
          <a:bodyPr wrap="none" rtlCol="0">
            <a:spAutoFit/>
          </a:bodyPr>
          <a:lstStyle/>
          <a:p>
            <a:r>
              <a:rPr lang="en-US">
                <a:latin typeface="Vidaloka" panose="020B0604020202020204" charset="0"/>
              </a:rPr>
              <a:t>Check nodes</a:t>
            </a:r>
            <a:endParaRPr lang="en-US"/>
          </a:p>
        </p:txBody>
      </p:sp>
      <p:sp>
        <p:nvSpPr>
          <p:cNvPr id="9" name="TextBox 8">
            <a:extLst>
              <a:ext uri="{FF2B5EF4-FFF2-40B4-BE49-F238E27FC236}">
                <a16:creationId xmlns:a16="http://schemas.microsoft.com/office/drawing/2014/main" id="{3BA60F3A-1EEA-77F2-E80F-17D31E504DB6}"/>
              </a:ext>
            </a:extLst>
          </p:cNvPr>
          <p:cNvSpPr txBox="1"/>
          <p:nvPr/>
        </p:nvSpPr>
        <p:spPr>
          <a:xfrm>
            <a:off x="6719360" y="3176300"/>
            <a:ext cx="914033" cy="307777"/>
          </a:xfrm>
          <a:prstGeom prst="rect">
            <a:avLst/>
          </a:prstGeom>
          <a:noFill/>
        </p:spPr>
        <p:txBody>
          <a:bodyPr wrap="none" rtlCol="0">
            <a:spAutoFit/>
          </a:bodyPr>
          <a:lstStyle/>
          <a:p>
            <a:r>
              <a:rPr lang="en-US">
                <a:latin typeface="Vidaloka" panose="020B0604020202020204" charset="0"/>
              </a:rPr>
              <a:t>Bit nodes</a:t>
            </a:r>
            <a:endParaRPr lang="en-US"/>
          </a:p>
        </p:txBody>
      </p:sp>
      <p:sp>
        <p:nvSpPr>
          <p:cNvPr id="10" name="TextBox 9">
            <a:extLst>
              <a:ext uri="{FF2B5EF4-FFF2-40B4-BE49-F238E27FC236}">
                <a16:creationId xmlns:a16="http://schemas.microsoft.com/office/drawing/2014/main" id="{E1118AF8-499F-0AC4-2923-F1E587847B34}"/>
              </a:ext>
            </a:extLst>
          </p:cNvPr>
          <p:cNvSpPr txBox="1"/>
          <p:nvPr/>
        </p:nvSpPr>
        <p:spPr>
          <a:xfrm>
            <a:off x="0" y="927241"/>
            <a:ext cx="8427307" cy="307777"/>
          </a:xfrm>
          <a:prstGeom prst="rect">
            <a:avLst/>
          </a:prstGeom>
          <a:noFill/>
        </p:spPr>
        <p:txBody>
          <a:bodyPr wrap="none" rtlCol="0">
            <a:spAutoFit/>
          </a:bodyPr>
          <a:lstStyle/>
          <a:p>
            <a:r>
              <a:rPr lang="en-US">
                <a:latin typeface="Vidaloka" panose="020B0604020202020204" charset="0"/>
              </a:rPr>
              <a:t>A Tanner Graph is a bipartite graph which represents the parity check matrix of an error correcting code.</a:t>
            </a:r>
          </a:p>
        </p:txBody>
      </p:sp>
      <p:sp>
        <p:nvSpPr>
          <p:cNvPr id="11" name="TextBox 10">
            <a:extLst>
              <a:ext uri="{FF2B5EF4-FFF2-40B4-BE49-F238E27FC236}">
                <a16:creationId xmlns:a16="http://schemas.microsoft.com/office/drawing/2014/main" id="{ADB450AC-CC6C-2D92-BD55-0D0C87992295}"/>
              </a:ext>
            </a:extLst>
          </p:cNvPr>
          <p:cNvSpPr txBox="1"/>
          <p:nvPr/>
        </p:nvSpPr>
        <p:spPr>
          <a:xfrm>
            <a:off x="0" y="1290007"/>
            <a:ext cx="3140603" cy="307777"/>
          </a:xfrm>
          <a:prstGeom prst="rect">
            <a:avLst/>
          </a:prstGeom>
          <a:noFill/>
        </p:spPr>
        <p:txBody>
          <a:bodyPr wrap="none" rtlCol="0">
            <a:spAutoFit/>
          </a:bodyPr>
          <a:lstStyle/>
          <a:p>
            <a:r>
              <a:rPr lang="en">
                <a:latin typeface="Vidaloka" panose="020B0604020202020204" charset="0"/>
              </a:rPr>
              <a:t>The Parity Check Matrix given below:</a:t>
            </a:r>
            <a:endParaRPr lang="en-US">
              <a:latin typeface="Vidaloka" panose="020B0604020202020204" charset="0"/>
            </a:endParaRPr>
          </a:p>
        </p:txBody>
      </p:sp>
      <p:pic>
        <p:nvPicPr>
          <p:cNvPr id="4" name="Picture 3" descr="A diagram of a number of squares&#10;&#10;Description automatically generated">
            <a:extLst>
              <a:ext uri="{FF2B5EF4-FFF2-40B4-BE49-F238E27FC236}">
                <a16:creationId xmlns:a16="http://schemas.microsoft.com/office/drawing/2014/main" id="{F5E15C7F-A599-83B1-BABA-5661E26B156C}"/>
              </a:ext>
            </a:extLst>
          </p:cNvPr>
          <p:cNvPicPr>
            <a:picLocks noChangeAspect="1"/>
          </p:cNvPicPr>
          <p:nvPr/>
        </p:nvPicPr>
        <p:blipFill>
          <a:blip r:embed="rId4"/>
          <a:stretch>
            <a:fillRect/>
          </a:stretch>
        </p:blipFill>
        <p:spPr>
          <a:xfrm>
            <a:off x="5884576" y="1549715"/>
            <a:ext cx="2459466" cy="1678684"/>
          </a:xfrm>
          <a:prstGeom prst="rect">
            <a:avLst/>
          </a:prstGeom>
        </p:spPr>
      </p:pic>
      <p:sp>
        <p:nvSpPr>
          <p:cNvPr id="2" name="object 5">
            <a:extLst>
              <a:ext uri="{FF2B5EF4-FFF2-40B4-BE49-F238E27FC236}">
                <a16:creationId xmlns:a16="http://schemas.microsoft.com/office/drawing/2014/main" id="{61247023-8A7D-CC8D-08C7-5EDE9B12F835}"/>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28</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0" y="29955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Bit Flipping Algorithm</a:t>
            </a:r>
            <a:endParaRPr/>
          </a:p>
        </p:txBody>
      </p:sp>
      <p:sp>
        <p:nvSpPr>
          <p:cNvPr id="10" name="TextBox 9">
            <a:extLst>
              <a:ext uri="{FF2B5EF4-FFF2-40B4-BE49-F238E27FC236}">
                <a16:creationId xmlns:a16="http://schemas.microsoft.com/office/drawing/2014/main" id="{E1118AF8-499F-0AC4-2923-F1E587847B34}"/>
              </a:ext>
            </a:extLst>
          </p:cNvPr>
          <p:cNvSpPr txBox="1"/>
          <p:nvPr/>
        </p:nvSpPr>
        <p:spPr>
          <a:xfrm>
            <a:off x="0" y="872252"/>
            <a:ext cx="8929628" cy="523220"/>
          </a:xfrm>
          <a:prstGeom prst="rect">
            <a:avLst/>
          </a:prstGeom>
          <a:noFill/>
        </p:spPr>
        <p:txBody>
          <a:bodyPr wrap="square" rtlCol="0">
            <a:spAutoFit/>
          </a:bodyPr>
          <a:lstStyle/>
          <a:p>
            <a:pPr algn="just"/>
            <a:r>
              <a:rPr lang="en-US">
                <a:latin typeface="Vidaloka" panose="020B0604020202020204" charset="0"/>
              </a:rPr>
              <a:t>The bit-flipping algorithm is a hard-decision message-passing algorithm for LDPC codes. A binary (hard) decision about each received bit is made by the detector and this is passed to the decoder.</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D582F6-F35C-E7D0-D402-3440D316957E}"/>
                  </a:ext>
                </a:extLst>
              </p:cNvPr>
              <p:cNvSpPr txBox="1"/>
              <p:nvPr/>
            </p:nvSpPr>
            <p:spPr>
              <a:xfrm>
                <a:off x="0" y="1406479"/>
                <a:ext cx="3908442" cy="738664"/>
              </a:xfrm>
              <a:prstGeom prst="rect">
                <a:avLst/>
              </a:prstGeom>
              <a:noFill/>
            </p:spPr>
            <p:txBody>
              <a:bodyPr wrap="none" rtlCol="0">
                <a:spAutoFit/>
              </a:bodyPr>
              <a:lstStyle/>
              <a:p>
                <a:r>
                  <a:rPr lang="en-US">
                    <a:latin typeface="Vidaloka" panose="020B0604020202020204" charset="0"/>
                  </a:rPr>
                  <a:t>Give the codeword: c = [0 0 1 0 1 1]</a:t>
                </a:r>
              </a:p>
              <a:p>
                <a:r>
                  <a:rPr lang="en-US">
                    <a:latin typeface="Vidaloka" panose="020B0604020202020204" charset="0"/>
                  </a:rPr>
                  <a:t>Assume that the first bit is wrong: y = [1 0 1 0 1 1]</a:t>
                </a:r>
              </a:p>
              <a:p>
                <a:r>
                  <a:rPr lang="en-US">
                    <a:latin typeface="Vidaloka" panose="020B0604020202020204" charset="0"/>
                  </a:rPr>
                  <a:t>Using Bit Flipping Algorithm to find </a:t>
                </a:r>
                <a14:m>
                  <m:oMath xmlns:m="http://schemas.openxmlformats.org/officeDocument/2006/math">
                    <m:acc>
                      <m:accPr>
                        <m:chr m:val="̂"/>
                        <m:ctrlPr>
                          <a:rPr lang="en-US" i="1">
                            <a:latin typeface="Cambria Math" panose="02040503050406030204" pitchFamily="18" charset="0"/>
                          </a:rPr>
                        </m:ctrlPr>
                      </m:accPr>
                      <m:e>
                        <m:r>
                          <m:rPr>
                            <m:nor/>
                          </m:rPr>
                          <a:rPr lang="en-US">
                            <a:latin typeface="Vidaloka" panose="020B0604020202020204" charset="0"/>
                          </a:rPr>
                          <m:t>c</m:t>
                        </m:r>
                      </m:e>
                    </m:acc>
                  </m:oMath>
                </a14:m>
                <a:endParaRPr lang="en-US">
                  <a:latin typeface="Vidaloka" panose="020B0604020202020204" charset="0"/>
                </a:endParaRPr>
              </a:p>
            </p:txBody>
          </p:sp>
        </mc:Choice>
        <mc:Fallback xmlns="">
          <p:sp>
            <p:nvSpPr>
              <p:cNvPr id="2" name="TextBox 1">
                <a:extLst>
                  <a:ext uri="{FF2B5EF4-FFF2-40B4-BE49-F238E27FC236}">
                    <a16:creationId xmlns:a16="http://schemas.microsoft.com/office/drawing/2014/main" id="{43D582F6-F35C-E7D0-D402-3440D316957E}"/>
                  </a:ext>
                </a:extLst>
              </p:cNvPr>
              <p:cNvSpPr txBox="1">
                <a:spLocks noRot="1" noChangeAspect="1" noMove="1" noResize="1" noEditPoints="1" noAdjustHandles="1" noChangeArrowheads="1" noChangeShapeType="1" noTextEdit="1"/>
              </p:cNvSpPr>
              <p:nvPr/>
            </p:nvSpPr>
            <p:spPr>
              <a:xfrm>
                <a:off x="0" y="1406479"/>
                <a:ext cx="3908442" cy="738664"/>
              </a:xfrm>
              <a:prstGeom prst="rect">
                <a:avLst/>
              </a:prstGeom>
              <a:blipFill>
                <a:blip r:embed="rId3"/>
                <a:stretch>
                  <a:fillRect l="-468" t="-1653" b="-7438"/>
                </a:stretch>
              </a:blipFill>
            </p:spPr>
            <p:txBody>
              <a:bodyPr/>
              <a:lstStyle/>
              <a:p>
                <a:r>
                  <a:rPr lang="en-US">
                    <a:noFill/>
                  </a:rPr>
                  <a:t> </a:t>
                </a:r>
              </a:p>
            </p:txBody>
          </p:sp>
        </mc:Fallback>
      </mc:AlternateContent>
      <p:pic>
        <p:nvPicPr>
          <p:cNvPr id="4" name="Picture 3" descr="A diagram of a number of squares&#10;&#10;Description automatically generated">
            <a:extLst>
              <a:ext uri="{FF2B5EF4-FFF2-40B4-BE49-F238E27FC236}">
                <a16:creationId xmlns:a16="http://schemas.microsoft.com/office/drawing/2014/main" id="{D4A8EC58-8453-9042-A940-597F24126C4E}"/>
              </a:ext>
            </a:extLst>
          </p:cNvPr>
          <p:cNvPicPr>
            <a:picLocks noChangeAspect="1"/>
          </p:cNvPicPr>
          <p:nvPr/>
        </p:nvPicPr>
        <p:blipFill>
          <a:blip r:embed="rId4"/>
          <a:stretch>
            <a:fillRect/>
          </a:stretch>
        </p:blipFill>
        <p:spPr>
          <a:xfrm>
            <a:off x="0" y="2175127"/>
            <a:ext cx="3769112" cy="2572568"/>
          </a:xfrm>
          <a:prstGeom prst="rect">
            <a:avLst/>
          </a:prstGeom>
        </p:spPr>
      </p:pic>
      <p:sp>
        <p:nvSpPr>
          <p:cNvPr id="5" name="TextBox 4">
            <a:extLst>
              <a:ext uri="{FF2B5EF4-FFF2-40B4-BE49-F238E27FC236}">
                <a16:creationId xmlns:a16="http://schemas.microsoft.com/office/drawing/2014/main" id="{AE3F4D03-AB40-F816-0387-C4B9C8804AC9}"/>
              </a:ext>
            </a:extLst>
          </p:cNvPr>
          <p:cNvSpPr txBox="1"/>
          <p:nvPr/>
        </p:nvSpPr>
        <p:spPr>
          <a:xfrm>
            <a:off x="4089999" y="2175127"/>
            <a:ext cx="4839629" cy="2462213"/>
          </a:xfrm>
          <a:prstGeom prst="rect">
            <a:avLst/>
          </a:prstGeom>
          <a:noFill/>
        </p:spPr>
        <p:txBody>
          <a:bodyPr wrap="square" rtlCol="0">
            <a:spAutoFit/>
          </a:bodyPr>
          <a:lstStyle/>
          <a:p>
            <a:r>
              <a:rPr lang="en-US">
                <a:latin typeface="Vidaloka" panose="020B0604020202020204" charset="0"/>
              </a:rPr>
              <a:t>The 1st and 3rd Check node give message to </a:t>
            </a:r>
          </a:p>
          <a:p>
            <a:r>
              <a:rPr lang="en-US">
                <a:latin typeface="Vidaloka" panose="020B0604020202020204" charset="0"/>
              </a:rPr>
              <a:t>The first check node gives message to v1, v2 and v4, so:</a:t>
            </a:r>
          </a:p>
          <a:p>
            <a:r>
              <a:rPr lang="en-US">
                <a:latin typeface="Vidaloka" panose="020B0604020202020204" charset="0"/>
              </a:rPr>
              <a:t>v1 = v2 + v4 = 0 + 0 = 0; </a:t>
            </a:r>
          </a:p>
          <a:p>
            <a:r>
              <a:rPr lang="en-US">
                <a:latin typeface="Vidaloka" panose="020B0604020202020204" charset="0"/>
              </a:rPr>
              <a:t>v2 = v1 + v4 = 1 + 0 = 1; </a:t>
            </a:r>
          </a:p>
          <a:p>
            <a:r>
              <a:rPr lang="en-US">
                <a:latin typeface="Vidaloka" panose="020B0604020202020204" charset="0"/>
              </a:rPr>
              <a:t>v4 = v1 + v2 = 1 + 0 = 1; </a:t>
            </a:r>
          </a:p>
          <a:p>
            <a:r>
              <a:rPr lang="en-US">
                <a:latin typeface="Vidaloka" panose="020B0604020202020204" charset="0"/>
              </a:rPr>
              <a:t>The third check node give message to v1, v5 and v6, so:</a:t>
            </a:r>
          </a:p>
          <a:p>
            <a:r>
              <a:rPr lang="en-US">
                <a:latin typeface="Vidaloka" panose="020B0604020202020204" charset="0"/>
              </a:rPr>
              <a:t>v1 = v5 + v6 = 1 + 1 = 0;</a:t>
            </a:r>
          </a:p>
          <a:p>
            <a:r>
              <a:rPr lang="en-US">
                <a:latin typeface="Vidaloka" panose="020B0604020202020204" charset="0"/>
              </a:rPr>
              <a:t>v5 = v1 + v6 = 1 + 1 = 0;</a:t>
            </a:r>
          </a:p>
          <a:p>
            <a:r>
              <a:rPr lang="en-US">
                <a:latin typeface="Vidaloka" panose="020B0604020202020204" charset="0"/>
              </a:rPr>
              <a:t>v6 = v1 + v5 = 1 + 1 = 0;</a:t>
            </a:r>
          </a:p>
          <a:p>
            <a:r>
              <a:rPr lang="en-US">
                <a:latin typeface="Vidaloka" panose="020B0604020202020204" charset="0"/>
              </a:rPr>
              <a:t>Because, A1[1; 3] = [0; 0] so 1st bit is flipped</a:t>
            </a:r>
          </a:p>
          <a:p>
            <a:r>
              <a:rPr lang="en-US">
                <a:latin typeface="Vidaloka" panose="020B0604020202020204" charset="0"/>
              </a:rPr>
              <a:t>A1 is a set of message from check nodes.</a:t>
            </a:r>
          </a:p>
        </p:txBody>
      </p:sp>
      <p:sp>
        <p:nvSpPr>
          <p:cNvPr id="3" name="object 5">
            <a:extLst>
              <a:ext uri="{FF2B5EF4-FFF2-40B4-BE49-F238E27FC236}">
                <a16:creationId xmlns:a16="http://schemas.microsoft.com/office/drawing/2014/main" id="{479BD709-FBE0-4590-8804-4AD630ABDB58}"/>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29</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1758075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40" name="Google Shape;580;p70">
            <a:extLst>
              <a:ext uri="{FF2B5EF4-FFF2-40B4-BE49-F238E27FC236}">
                <a16:creationId xmlns:a16="http://schemas.microsoft.com/office/drawing/2014/main" id="{2FE4116D-FE7D-FE5F-FEDA-CD84279D0491}"/>
              </a:ext>
            </a:extLst>
          </p:cNvPr>
          <p:cNvSpPr txBox="1">
            <a:spLocks/>
          </p:cNvSpPr>
          <p:nvPr/>
        </p:nvSpPr>
        <p:spPr>
          <a:xfrm>
            <a:off x="0" y="316050"/>
            <a:ext cx="2537399" cy="97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900"/>
              <a:buFont typeface="Vidaloka"/>
              <a:buNone/>
              <a:defRPr sz="38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900"/>
              <a:buFont typeface="Arial"/>
              <a:buNone/>
              <a:defRPr sz="3900" b="0" i="1" u="none" strike="noStrike" cap="none">
                <a:solidFill>
                  <a:schemeClr val="dk1"/>
                </a:solidFill>
                <a:latin typeface="Arial"/>
                <a:ea typeface="Arial"/>
                <a:cs typeface="Arial"/>
                <a:sym typeface="Arial"/>
              </a:defRPr>
            </a:lvl9pPr>
          </a:lstStyle>
          <a:p>
            <a:pPr algn="r">
              <a:buSzPts val="6000"/>
            </a:pPr>
            <a:r>
              <a:rPr lang="en-US" sz="4000">
                <a:solidFill>
                  <a:schemeClr val="accent1"/>
                </a:solidFill>
              </a:rPr>
              <a:t>Project 01</a:t>
            </a:r>
          </a:p>
        </p:txBody>
      </p:sp>
      <p:sp>
        <p:nvSpPr>
          <p:cNvPr id="41" name="Google Shape;579;p70">
            <a:extLst>
              <a:ext uri="{FF2B5EF4-FFF2-40B4-BE49-F238E27FC236}">
                <a16:creationId xmlns:a16="http://schemas.microsoft.com/office/drawing/2014/main" id="{82C240C6-CFE1-BF0D-9A6C-169EB0B88F42}"/>
              </a:ext>
            </a:extLst>
          </p:cNvPr>
          <p:cNvSpPr txBox="1">
            <a:spLocks noGrp="1"/>
          </p:cNvSpPr>
          <p:nvPr>
            <p:ph type="title"/>
          </p:nvPr>
        </p:nvSpPr>
        <p:spPr>
          <a:xfrm>
            <a:off x="1919780" y="1423338"/>
            <a:ext cx="3714900" cy="2296823"/>
          </a:xfrm>
          <a:prstGeom prst="rect">
            <a:avLst/>
          </a:prstGeom>
        </p:spPr>
        <p:txBody>
          <a:bodyPr spcFirstLastPara="1" wrap="square" lIns="91425" tIns="91425" rIns="91425" bIns="91425" anchor="t" anchorCtr="0">
            <a:noAutofit/>
          </a:bodyPr>
          <a:lstStyle/>
          <a:p>
            <a:pPr lvl="0" algn="r">
              <a:buClr>
                <a:schemeClr val="dk1"/>
              </a:buClr>
              <a:buSzPts val="1100"/>
            </a:pPr>
            <a:r>
              <a:rPr lang="en-US" sz="4800"/>
              <a:t>A-Law and mu-Law Companding</a:t>
            </a:r>
            <a:endParaRPr sz="4800"/>
          </a:p>
        </p:txBody>
      </p:sp>
      <p:pic>
        <p:nvPicPr>
          <p:cNvPr id="1028" name="Picture 4" descr="Communication Systems: 2016">
            <a:extLst>
              <a:ext uri="{FF2B5EF4-FFF2-40B4-BE49-F238E27FC236}">
                <a16:creationId xmlns:a16="http://schemas.microsoft.com/office/drawing/2014/main" id="{A2FB6EB9-4D8E-11AC-ADFB-96000C877CF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29263" y="1294350"/>
            <a:ext cx="3515900" cy="289807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5">
            <a:extLst>
              <a:ext uri="{FF2B5EF4-FFF2-40B4-BE49-F238E27FC236}">
                <a16:creationId xmlns:a16="http://schemas.microsoft.com/office/drawing/2014/main" id="{27B75BDD-7F2F-7150-F666-A84C39E470CC}"/>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3</a:t>
            </a:fld>
            <a:r>
              <a:rPr lang="en-US" sz="1000" spc="-5" dirty="0">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0" y="29955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Code</a:t>
            </a:r>
            <a:endParaRPr/>
          </a:p>
        </p:txBody>
      </p:sp>
      <p:sp>
        <p:nvSpPr>
          <p:cNvPr id="12" name="TextBox 11">
            <a:extLst>
              <a:ext uri="{FF2B5EF4-FFF2-40B4-BE49-F238E27FC236}">
                <a16:creationId xmlns:a16="http://schemas.microsoft.com/office/drawing/2014/main" id="{03D75FC8-F4A4-7BD5-90FC-0DA4DDC43D82}"/>
              </a:ext>
            </a:extLst>
          </p:cNvPr>
          <p:cNvSpPr txBox="1"/>
          <p:nvPr/>
        </p:nvSpPr>
        <p:spPr>
          <a:xfrm>
            <a:off x="5114693" y="872252"/>
            <a:ext cx="184731" cy="307777"/>
          </a:xfrm>
          <a:prstGeom prst="rect">
            <a:avLst/>
          </a:prstGeom>
          <a:noFill/>
        </p:spPr>
        <p:txBody>
          <a:bodyPr wrap="none" rtlCol="0">
            <a:spAutoFit/>
          </a:bodyPr>
          <a:lstStyle/>
          <a:p>
            <a:endParaRPr lang="en-US"/>
          </a:p>
        </p:txBody>
      </p:sp>
      <p:pic>
        <p:nvPicPr>
          <p:cNvPr id="16" name="Picture 15">
            <a:extLst>
              <a:ext uri="{FF2B5EF4-FFF2-40B4-BE49-F238E27FC236}">
                <a16:creationId xmlns:a16="http://schemas.microsoft.com/office/drawing/2014/main" id="{6F636A12-29CA-E1B6-8A41-B826C390C80D}"/>
              </a:ext>
            </a:extLst>
          </p:cNvPr>
          <p:cNvPicPr>
            <a:picLocks noChangeAspect="1"/>
          </p:cNvPicPr>
          <p:nvPr/>
        </p:nvPicPr>
        <p:blipFill>
          <a:blip r:embed="rId3"/>
          <a:stretch>
            <a:fillRect/>
          </a:stretch>
        </p:blipFill>
        <p:spPr>
          <a:xfrm>
            <a:off x="0" y="838294"/>
            <a:ext cx="4170904" cy="4005654"/>
          </a:xfrm>
          <a:prstGeom prst="rect">
            <a:avLst/>
          </a:prstGeom>
        </p:spPr>
      </p:pic>
      <p:pic>
        <p:nvPicPr>
          <p:cNvPr id="18" name="Picture 17">
            <a:extLst>
              <a:ext uri="{FF2B5EF4-FFF2-40B4-BE49-F238E27FC236}">
                <a16:creationId xmlns:a16="http://schemas.microsoft.com/office/drawing/2014/main" id="{B9C4A3CF-E30B-456A-45A0-B50939080A48}"/>
              </a:ext>
            </a:extLst>
          </p:cNvPr>
          <p:cNvPicPr>
            <a:picLocks noChangeAspect="1"/>
          </p:cNvPicPr>
          <p:nvPr/>
        </p:nvPicPr>
        <p:blipFill>
          <a:blip r:embed="rId4"/>
          <a:stretch>
            <a:fillRect/>
          </a:stretch>
        </p:blipFill>
        <p:spPr>
          <a:xfrm>
            <a:off x="4297661" y="832175"/>
            <a:ext cx="4846339" cy="4011773"/>
          </a:xfrm>
          <a:prstGeom prst="rect">
            <a:avLst/>
          </a:prstGeom>
        </p:spPr>
      </p:pic>
      <p:sp>
        <p:nvSpPr>
          <p:cNvPr id="2" name="object 5">
            <a:extLst>
              <a:ext uri="{FF2B5EF4-FFF2-40B4-BE49-F238E27FC236}">
                <a16:creationId xmlns:a16="http://schemas.microsoft.com/office/drawing/2014/main" id="{96751064-1C4B-6E37-111F-3939461EEF3C}"/>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30</a:t>
            </a:fld>
            <a:r>
              <a:rPr lang="en-US" sz="1000" spc="-5">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80724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71"/>
          <p:cNvSpPr txBox="1">
            <a:spLocks noGrp="1"/>
          </p:cNvSpPr>
          <p:nvPr>
            <p:ph type="title"/>
          </p:nvPr>
        </p:nvSpPr>
        <p:spPr>
          <a:xfrm>
            <a:off x="0" y="299552"/>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 code Algorithm</a:t>
            </a:r>
            <a:br>
              <a:rPr lang="en-US"/>
            </a:br>
            <a:endParaRPr/>
          </a:p>
        </p:txBody>
      </p:sp>
      <p:sp>
        <p:nvSpPr>
          <p:cNvPr id="12" name="TextBox 11">
            <a:extLst>
              <a:ext uri="{FF2B5EF4-FFF2-40B4-BE49-F238E27FC236}">
                <a16:creationId xmlns:a16="http://schemas.microsoft.com/office/drawing/2014/main" id="{03D75FC8-F4A4-7BD5-90FC-0DA4DDC43D82}"/>
              </a:ext>
            </a:extLst>
          </p:cNvPr>
          <p:cNvSpPr txBox="1"/>
          <p:nvPr/>
        </p:nvSpPr>
        <p:spPr>
          <a:xfrm>
            <a:off x="5114693" y="872252"/>
            <a:ext cx="184731" cy="307777"/>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A47C7ECB-9490-E31D-F060-77D761F853F6}"/>
              </a:ext>
            </a:extLst>
          </p:cNvPr>
          <p:cNvSpPr txBox="1"/>
          <p:nvPr/>
        </p:nvSpPr>
        <p:spPr>
          <a:xfrm>
            <a:off x="1676258" y="813242"/>
            <a:ext cx="2311851" cy="1277273"/>
          </a:xfrm>
          <a:prstGeom prst="rect">
            <a:avLst/>
          </a:prstGeom>
          <a:noFill/>
        </p:spPr>
        <p:txBody>
          <a:bodyPr wrap="none" rtlCol="0">
            <a:spAutoFit/>
          </a:bodyPr>
          <a:lstStyle/>
          <a:p>
            <a:r>
              <a:rPr lang="en-US" sz="1100">
                <a:latin typeface="Vidaloka" panose="020B0604020202020204" charset="0"/>
              </a:rPr>
              <a:t>Init parameters</a:t>
            </a:r>
          </a:p>
          <a:p>
            <a:pPr marL="171450" indent="-171450">
              <a:buFont typeface="Wingdings" panose="05000000000000000000" pitchFamily="2" charset="2"/>
              <a:buChar char="§"/>
            </a:pPr>
            <a:r>
              <a:rPr lang="en-US" sz="1100">
                <a:latin typeface="Vidaloka" panose="020B0604020202020204" charset="0"/>
              </a:rPr>
              <a:t>Parity Check Matrix</a:t>
            </a:r>
          </a:p>
          <a:p>
            <a:pPr marL="171450" indent="-171450">
              <a:buFont typeface="Wingdings" panose="05000000000000000000" pitchFamily="2" charset="2"/>
              <a:buChar char="§"/>
            </a:pPr>
            <a:r>
              <a:rPr lang="en-US" sz="1100">
                <a:latin typeface="Vidaloka" panose="020B0604020202020204" charset="0"/>
              </a:rPr>
              <a:t>Transmit Codeword</a:t>
            </a:r>
          </a:p>
          <a:p>
            <a:pPr marL="171450" indent="-171450">
              <a:buFont typeface="Wingdings" panose="05000000000000000000" pitchFamily="2" charset="2"/>
              <a:buChar char="§"/>
            </a:pPr>
            <a:r>
              <a:rPr lang="en-US" sz="1100">
                <a:latin typeface="Vidaloka" panose="020B0604020202020204" charset="0"/>
              </a:rPr>
              <a:t>Receive Codeword</a:t>
            </a:r>
          </a:p>
          <a:p>
            <a:pPr marL="171450" indent="-171450">
              <a:buFont typeface="Wingdings" panose="05000000000000000000" pitchFamily="2" charset="2"/>
              <a:buChar char="§"/>
            </a:pPr>
            <a:r>
              <a:rPr lang="en-US" sz="1100">
                <a:latin typeface="Vidaloka" panose="020B0604020202020204" charset="0"/>
              </a:rPr>
              <a:t>Set y equal to Receive Codeword</a:t>
            </a:r>
          </a:p>
          <a:p>
            <a:pPr marL="171450" indent="-171450">
              <a:buFont typeface="Wingdings" panose="05000000000000000000" pitchFamily="2" charset="2"/>
              <a:buChar char="§"/>
            </a:pPr>
            <a:r>
              <a:rPr lang="en-US" sz="1100">
                <a:latin typeface="Vidaloka" panose="020B0604020202020204" charset="0"/>
              </a:rPr>
              <a:t>Set max iteration</a:t>
            </a:r>
          </a:p>
          <a:p>
            <a:pPr marL="171450" indent="-171450">
              <a:buFont typeface="Wingdings" panose="05000000000000000000" pitchFamily="2" charset="2"/>
              <a:buChar char="§"/>
            </a:pPr>
            <a:r>
              <a:rPr lang="en-US" sz="1100">
                <a:latin typeface="Vidaloka" panose="020B0604020202020204" charset="0"/>
              </a:rPr>
              <a:t>Set success flag</a:t>
            </a:r>
          </a:p>
        </p:txBody>
      </p:sp>
      <p:sp>
        <p:nvSpPr>
          <p:cNvPr id="8" name="TextBox 7">
            <a:extLst>
              <a:ext uri="{FF2B5EF4-FFF2-40B4-BE49-F238E27FC236}">
                <a16:creationId xmlns:a16="http://schemas.microsoft.com/office/drawing/2014/main" id="{F3904448-1871-2CDB-AADA-5ED61256D98F}"/>
              </a:ext>
            </a:extLst>
          </p:cNvPr>
          <p:cNvSpPr txBox="1"/>
          <p:nvPr/>
        </p:nvSpPr>
        <p:spPr>
          <a:xfrm>
            <a:off x="208294" y="813242"/>
            <a:ext cx="1572490" cy="2308324"/>
          </a:xfrm>
          <a:prstGeom prst="rect">
            <a:avLst/>
          </a:prstGeom>
          <a:noFill/>
        </p:spPr>
        <p:txBody>
          <a:bodyPr wrap="square" rtlCol="0">
            <a:spAutoFit/>
          </a:bodyPr>
          <a:lstStyle/>
          <a:p>
            <a:r>
              <a:rPr lang="vi-VN" sz="900" b="0" i="0">
                <a:solidFill>
                  <a:srgbClr val="008013"/>
                </a:solidFill>
                <a:effectLst/>
                <a:latin typeface="Menlo"/>
              </a:rPr>
              <a:t>%Ma trận kiểm tra</a:t>
            </a:r>
            <a:endParaRPr lang="vi-VN" sz="900" b="0" i="0">
              <a:effectLst/>
              <a:latin typeface="Menlo"/>
            </a:endParaRPr>
          </a:p>
          <a:p>
            <a:r>
              <a:rPr lang="vi-VN" sz="900" b="0" i="0">
                <a:effectLst/>
                <a:latin typeface="Menlo"/>
              </a:rPr>
              <a:t>H = [1 1 0 1 0 0</a:t>
            </a:r>
          </a:p>
          <a:p>
            <a:r>
              <a:rPr lang="vi-VN" sz="900" b="0" i="0">
                <a:effectLst/>
                <a:latin typeface="Menlo"/>
              </a:rPr>
              <a:t>0 1 1 0 1 0</a:t>
            </a:r>
          </a:p>
          <a:p>
            <a:r>
              <a:rPr lang="vi-VN" sz="900" b="0" i="0">
                <a:effectLst/>
                <a:latin typeface="Menlo"/>
              </a:rPr>
              <a:t>1 0 0 0 1 1</a:t>
            </a:r>
          </a:p>
          <a:p>
            <a:r>
              <a:rPr lang="vi-VN" sz="900" b="0" i="0">
                <a:effectLst/>
                <a:latin typeface="Menlo"/>
              </a:rPr>
              <a:t>0 0 1 1 0 1];</a:t>
            </a:r>
          </a:p>
          <a:p>
            <a:r>
              <a:rPr lang="vi-VN" sz="900" b="0" i="0">
                <a:solidFill>
                  <a:srgbClr val="008013"/>
                </a:solidFill>
                <a:effectLst/>
                <a:latin typeface="Menlo"/>
              </a:rPr>
              <a:t>%Từ mã truyền</a:t>
            </a:r>
            <a:endParaRPr lang="vi-VN" sz="900" b="0" i="0">
              <a:effectLst/>
              <a:latin typeface="Menlo"/>
            </a:endParaRPr>
          </a:p>
          <a:p>
            <a:r>
              <a:rPr lang="vi-VN" sz="900" b="0" i="0">
                <a:effectLst/>
                <a:latin typeface="Menlo"/>
              </a:rPr>
              <a:t>c = [0 0 1 0 1 1];</a:t>
            </a:r>
          </a:p>
          <a:p>
            <a:r>
              <a:rPr lang="vi-VN" sz="900" b="0" i="0">
                <a:solidFill>
                  <a:srgbClr val="008013"/>
                </a:solidFill>
                <a:effectLst/>
                <a:latin typeface="Menlo"/>
              </a:rPr>
              <a:t>% Từ mã nhận</a:t>
            </a:r>
            <a:endParaRPr lang="vi-VN" sz="900" b="0" i="0">
              <a:effectLst/>
              <a:latin typeface="Menlo"/>
            </a:endParaRPr>
          </a:p>
          <a:p>
            <a:r>
              <a:rPr lang="vi-VN" sz="900" b="0" i="0">
                <a:effectLst/>
                <a:latin typeface="Menlo"/>
              </a:rPr>
              <a:t>r = [1 0 1 0 1 1];</a:t>
            </a:r>
          </a:p>
          <a:p>
            <a:r>
              <a:rPr lang="vi-VN" sz="900" b="0" i="0">
                <a:effectLst/>
                <a:latin typeface="Menlo"/>
              </a:rPr>
              <a:t>y = r;</a:t>
            </a:r>
          </a:p>
          <a:p>
            <a:r>
              <a:rPr lang="vi-VN" sz="900" b="0" i="0">
                <a:solidFill>
                  <a:srgbClr val="008013"/>
                </a:solidFill>
                <a:effectLst/>
                <a:latin typeface="Menlo"/>
              </a:rPr>
              <a:t>%Số lần lặp</a:t>
            </a:r>
            <a:endParaRPr lang="vi-VN" sz="900" b="0" i="0">
              <a:effectLst/>
              <a:latin typeface="Menlo"/>
            </a:endParaRPr>
          </a:p>
          <a:p>
            <a:r>
              <a:rPr lang="vi-VN" sz="900" b="0" i="0">
                <a:effectLst/>
                <a:latin typeface="Menlo"/>
              </a:rPr>
              <a:t>maxiter = 20;</a:t>
            </a:r>
          </a:p>
          <a:p>
            <a:r>
              <a:rPr lang="vi-VN" sz="900" b="0" i="0">
                <a:effectLst/>
                <a:latin typeface="Menlo"/>
              </a:rPr>
              <a:t>iter = 0;</a:t>
            </a:r>
          </a:p>
          <a:p>
            <a:r>
              <a:rPr lang="vi-VN" sz="900" b="0" i="0">
                <a:solidFill>
                  <a:srgbClr val="008013"/>
                </a:solidFill>
                <a:effectLst/>
                <a:latin typeface="Menlo"/>
              </a:rPr>
              <a:t>%Đánh dấu giải mã chưa thành công</a:t>
            </a:r>
            <a:endParaRPr lang="vi-VN" sz="900" b="0" i="0">
              <a:effectLst/>
              <a:latin typeface="Menlo"/>
            </a:endParaRPr>
          </a:p>
          <a:p>
            <a:r>
              <a:rPr lang="vi-VN" sz="900" b="0" i="0">
                <a:effectLst/>
                <a:latin typeface="Menlo"/>
              </a:rPr>
              <a:t>success = 0;</a:t>
            </a:r>
          </a:p>
        </p:txBody>
      </p:sp>
      <p:sp>
        <p:nvSpPr>
          <p:cNvPr id="9" name="TextBox 8">
            <a:extLst>
              <a:ext uri="{FF2B5EF4-FFF2-40B4-BE49-F238E27FC236}">
                <a16:creationId xmlns:a16="http://schemas.microsoft.com/office/drawing/2014/main" id="{C8A69DC8-A8FD-7812-FD90-BCD706186E0A}"/>
              </a:ext>
            </a:extLst>
          </p:cNvPr>
          <p:cNvSpPr txBox="1"/>
          <p:nvPr/>
        </p:nvSpPr>
        <p:spPr>
          <a:xfrm>
            <a:off x="4129500" y="519544"/>
            <a:ext cx="2653146" cy="4247317"/>
          </a:xfrm>
          <a:prstGeom prst="rect">
            <a:avLst/>
          </a:prstGeom>
          <a:noFill/>
        </p:spPr>
        <p:txBody>
          <a:bodyPr wrap="square" rtlCol="0">
            <a:spAutoFit/>
          </a:bodyPr>
          <a:lstStyle/>
          <a:p>
            <a:r>
              <a:rPr lang="en-US" sz="900" b="0" i="0">
                <a:solidFill>
                  <a:srgbClr val="0E00FF"/>
                </a:solidFill>
                <a:effectLst/>
                <a:latin typeface="Menlo"/>
              </a:rPr>
              <a:t>while </a:t>
            </a:r>
            <a:r>
              <a:rPr lang="en-US" sz="900" b="0" i="0">
                <a:effectLst/>
                <a:latin typeface="Menlo"/>
              </a:rPr>
              <a:t>iter &lt; maxiter &amp;&amp; ~success</a:t>
            </a:r>
          </a:p>
          <a:p>
            <a:r>
              <a:rPr lang="en-US" sz="900" b="0" i="0">
                <a:solidFill>
                  <a:srgbClr val="008013"/>
                </a:solidFill>
                <a:effectLst/>
                <a:latin typeface="Menlo"/>
              </a:rPr>
              <a:t>%Khởi tạo ma trận lỗi</a:t>
            </a:r>
            <a:endParaRPr lang="en-US" sz="900" b="0" i="0">
              <a:effectLst/>
              <a:latin typeface="Menlo"/>
            </a:endParaRPr>
          </a:p>
          <a:p>
            <a:r>
              <a:rPr lang="en-US" sz="900" b="0" i="0">
                <a:effectLst/>
                <a:latin typeface="Menlo"/>
              </a:rPr>
              <a:t>      E = zeros(4, 6);</a:t>
            </a:r>
          </a:p>
          <a:p>
            <a:r>
              <a:rPr lang="en-US" sz="900">
                <a:solidFill>
                  <a:srgbClr val="0E00FF"/>
                </a:solidFill>
                <a:latin typeface="Menlo"/>
              </a:rPr>
              <a:t>      </a:t>
            </a:r>
            <a:r>
              <a:rPr lang="en-US" sz="900" b="0" i="0">
                <a:solidFill>
                  <a:srgbClr val="0E00FF"/>
                </a:solidFill>
                <a:effectLst/>
                <a:latin typeface="Menlo"/>
              </a:rPr>
              <a:t>for </a:t>
            </a:r>
            <a:r>
              <a:rPr lang="en-US" sz="900" b="0" i="0">
                <a:effectLst/>
                <a:latin typeface="Menlo"/>
              </a:rPr>
              <a:t>j = 1:4</a:t>
            </a:r>
          </a:p>
          <a:p>
            <a:r>
              <a:rPr lang="en-US" sz="900" b="0" i="0">
                <a:solidFill>
                  <a:srgbClr val="0E00FF"/>
                </a:solidFill>
                <a:effectLst/>
                <a:latin typeface="Menlo"/>
              </a:rPr>
              <a:t>            for </a:t>
            </a:r>
            <a:r>
              <a:rPr lang="en-US" sz="900" b="0" i="0">
                <a:effectLst/>
                <a:latin typeface="Menlo"/>
              </a:rPr>
              <a:t>i = 1:6</a:t>
            </a:r>
          </a:p>
          <a:p>
            <a:r>
              <a:rPr lang="en-US" sz="900" b="0" i="0">
                <a:solidFill>
                  <a:srgbClr val="0E00FF"/>
                </a:solidFill>
                <a:effectLst/>
                <a:latin typeface="Menlo"/>
              </a:rPr>
              <a:t>                   if </a:t>
            </a:r>
            <a:r>
              <a:rPr lang="en-US" sz="900" b="0" i="0">
                <a:effectLst/>
                <a:latin typeface="Menlo"/>
              </a:rPr>
              <a:t>H(j, i) == 1</a:t>
            </a:r>
          </a:p>
          <a:p>
            <a:r>
              <a:rPr lang="en-US" sz="900" b="0" i="0">
                <a:solidFill>
                  <a:srgbClr val="008013"/>
                </a:solidFill>
                <a:effectLst/>
                <a:latin typeface="Menlo"/>
              </a:rPr>
              <a:t>%Xác định ma trận lỗi</a:t>
            </a:r>
            <a:endParaRPr lang="en-US" sz="900" b="0" i="0">
              <a:effectLst/>
              <a:latin typeface="Menlo"/>
            </a:endParaRPr>
          </a:p>
          <a:p>
            <a:r>
              <a:rPr lang="en-US" sz="900" b="0" i="0">
                <a:effectLst/>
                <a:latin typeface="Menlo"/>
              </a:rPr>
              <a:t>                           E(j, i) = mod(sum(y .* H(j, :)), 2);</a:t>
            </a:r>
          </a:p>
          <a:p>
            <a:r>
              <a:rPr lang="en-US" sz="900" b="0" i="0">
                <a:solidFill>
                  <a:srgbClr val="0E00FF"/>
                </a:solidFill>
                <a:effectLst/>
                <a:latin typeface="Menlo"/>
              </a:rPr>
              <a:t>                    end</a:t>
            </a:r>
            <a:endParaRPr lang="en-US" sz="900" b="0" i="0">
              <a:effectLst/>
              <a:latin typeface="Menlo"/>
            </a:endParaRPr>
          </a:p>
          <a:p>
            <a:r>
              <a:rPr lang="en-US" sz="900" b="0" i="0">
                <a:solidFill>
                  <a:srgbClr val="0E00FF"/>
                </a:solidFill>
                <a:effectLst/>
                <a:latin typeface="Menlo"/>
              </a:rPr>
              <a:t>            end</a:t>
            </a:r>
            <a:endParaRPr lang="en-US" sz="900" b="0" i="0">
              <a:effectLst/>
              <a:latin typeface="Menlo"/>
            </a:endParaRPr>
          </a:p>
          <a:p>
            <a:r>
              <a:rPr lang="en-US" sz="900" b="0" i="0">
                <a:solidFill>
                  <a:srgbClr val="0E00FF"/>
                </a:solidFill>
                <a:effectLst/>
                <a:latin typeface="Menlo"/>
              </a:rPr>
              <a:t>        end</a:t>
            </a:r>
            <a:endParaRPr lang="en-US" sz="900" b="0" i="0">
              <a:effectLst/>
              <a:latin typeface="Menlo"/>
            </a:endParaRPr>
          </a:p>
          <a:p>
            <a:r>
              <a:rPr lang="en-US" sz="900" b="0" i="0">
                <a:solidFill>
                  <a:srgbClr val="008013"/>
                </a:solidFill>
                <a:effectLst/>
                <a:latin typeface="Menlo"/>
              </a:rPr>
              <a:t>% Tìm vị trí có nhiều lỗi nhất</a:t>
            </a:r>
            <a:endParaRPr lang="en-US" sz="900" b="0" i="0">
              <a:effectLst/>
              <a:latin typeface="Menlo"/>
            </a:endParaRPr>
          </a:p>
          <a:p>
            <a:r>
              <a:rPr lang="en-US" sz="900" b="0" i="0">
                <a:solidFill>
                  <a:srgbClr val="0E00FF"/>
                </a:solidFill>
                <a:effectLst/>
                <a:latin typeface="Menlo"/>
              </a:rPr>
              <a:t>        for </a:t>
            </a:r>
            <a:r>
              <a:rPr lang="en-US" sz="900" b="0" i="0">
                <a:effectLst/>
                <a:latin typeface="Menlo"/>
              </a:rPr>
              <a:t>i = 1:6</a:t>
            </a:r>
          </a:p>
          <a:p>
            <a:r>
              <a:rPr lang="en-US" sz="900" b="0" i="0">
                <a:effectLst/>
                <a:latin typeface="Menlo"/>
              </a:rPr>
              <a:t>               M(i) = sum(E(:, i));</a:t>
            </a:r>
          </a:p>
          <a:p>
            <a:r>
              <a:rPr lang="en-US" sz="900" b="0" i="0">
                <a:solidFill>
                  <a:srgbClr val="0E00FF"/>
                </a:solidFill>
                <a:effectLst/>
                <a:latin typeface="Menlo"/>
              </a:rPr>
              <a:t>        end</a:t>
            </a:r>
            <a:endParaRPr lang="en-US" sz="900" b="0" i="0">
              <a:effectLst/>
              <a:latin typeface="Menlo"/>
            </a:endParaRPr>
          </a:p>
          <a:p>
            <a:r>
              <a:rPr lang="en-US" sz="900" b="0" i="0">
                <a:effectLst/>
                <a:latin typeface="Menlo"/>
              </a:rPr>
              <a:t>        [~, index] = max(M);</a:t>
            </a:r>
          </a:p>
          <a:p>
            <a:r>
              <a:rPr lang="en-US" sz="900" b="0" i="0">
                <a:solidFill>
                  <a:srgbClr val="008013"/>
                </a:solidFill>
                <a:effectLst/>
                <a:latin typeface="Menlo"/>
              </a:rPr>
              <a:t>% Sửa lỗi</a:t>
            </a:r>
            <a:endParaRPr lang="en-US" sz="900" b="0" i="0">
              <a:effectLst/>
              <a:latin typeface="Menlo"/>
            </a:endParaRPr>
          </a:p>
          <a:p>
            <a:r>
              <a:rPr lang="en-US" sz="900" b="0" i="0">
                <a:solidFill>
                  <a:srgbClr val="0E00FF"/>
                </a:solidFill>
                <a:effectLst/>
                <a:latin typeface="Menlo"/>
              </a:rPr>
              <a:t>        if </a:t>
            </a:r>
            <a:r>
              <a:rPr lang="en-US" sz="900" b="0" i="0">
                <a:effectLst/>
                <a:latin typeface="Menlo"/>
              </a:rPr>
              <a:t>M(index) ~= 0</a:t>
            </a:r>
          </a:p>
          <a:p>
            <a:r>
              <a:rPr lang="en-US" sz="900" b="0" i="0">
                <a:effectLst/>
                <a:latin typeface="Menlo"/>
              </a:rPr>
              <a:t>                y(index) = mod(y(index) + 1, 2);</a:t>
            </a:r>
          </a:p>
          <a:p>
            <a:r>
              <a:rPr lang="en-US" sz="900" b="0" i="0">
                <a:solidFill>
                  <a:srgbClr val="0E00FF"/>
                </a:solidFill>
                <a:effectLst/>
                <a:latin typeface="Menlo"/>
              </a:rPr>
              <a:t>         end</a:t>
            </a:r>
            <a:endParaRPr lang="en-US" sz="900" b="0" i="0">
              <a:effectLst/>
              <a:latin typeface="Menlo"/>
            </a:endParaRPr>
          </a:p>
          <a:p>
            <a:r>
              <a:rPr lang="en-US" sz="900" b="0" i="0">
                <a:solidFill>
                  <a:srgbClr val="008013"/>
                </a:solidFill>
                <a:effectLst/>
                <a:latin typeface="Menlo"/>
              </a:rPr>
              <a:t>% Kiểm tra sau khi đảo bit</a:t>
            </a:r>
            <a:endParaRPr lang="en-US" sz="900" b="0" i="0">
              <a:effectLst/>
              <a:latin typeface="Menlo"/>
            </a:endParaRPr>
          </a:p>
          <a:p>
            <a:r>
              <a:rPr lang="en-US" sz="900" b="0" i="0">
                <a:effectLst/>
                <a:latin typeface="Menlo"/>
              </a:rPr>
              <a:t>        areErrorsPresent = check_errors(H, y);</a:t>
            </a:r>
          </a:p>
          <a:p>
            <a:r>
              <a:rPr lang="en-US" sz="900" b="0" i="0">
                <a:solidFill>
                  <a:srgbClr val="0E00FF"/>
                </a:solidFill>
                <a:effectLst/>
                <a:latin typeface="Menlo"/>
              </a:rPr>
              <a:t>        if </a:t>
            </a:r>
            <a:r>
              <a:rPr lang="en-US" sz="900" b="0" i="0">
                <a:effectLst/>
                <a:latin typeface="Menlo"/>
              </a:rPr>
              <a:t>areErrorsPresent == 0 </a:t>
            </a:r>
            <a:r>
              <a:rPr lang="en-US" sz="900" b="0" i="0">
                <a:solidFill>
                  <a:srgbClr val="008013"/>
                </a:solidFill>
                <a:effectLst/>
                <a:latin typeface="Menlo"/>
              </a:rPr>
              <a:t>% Không lỗi</a:t>
            </a:r>
            <a:endParaRPr lang="en-US" sz="900" b="0" i="0">
              <a:effectLst/>
              <a:latin typeface="Menlo"/>
            </a:endParaRPr>
          </a:p>
          <a:p>
            <a:r>
              <a:rPr lang="en-US" sz="900" b="0" i="0">
                <a:effectLst/>
                <a:latin typeface="Menlo"/>
              </a:rPr>
              <a:t>                success = 1;</a:t>
            </a:r>
          </a:p>
          <a:p>
            <a:r>
              <a:rPr lang="en-US" sz="900" b="0" i="0">
                <a:effectLst/>
                <a:latin typeface="Menlo"/>
              </a:rPr>
              <a:t>                disp(</a:t>
            </a:r>
            <a:r>
              <a:rPr lang="en-US" sz="900" b="0" i="0">
                <a:solidFill>
                  <a:srgbClr val="A709F5"/>
                </a:solidFill>
                <a:effectLst/>
                <a:latin typeface="Menlo"/>
              </a:rPr>
              <a:t>"No error"</a:t>
            </a:r>
            <a:r>
              <a:rPr lang="en-US" sz="900" b="0" i="0">
                <a:effectLst/>
                <a:latin typeface="Menlo"/>
              </a:rPr>
              <a:t>);</a:t>
            </a:r>
          </a:p>
          <a:p>
            <a:r>
              <a:rPr lang="en-US" sz="900" b="0" i="0">
                <a:solidFill>
                  <a:srgbClr val="0E00FF"/>
                </a:solidFill>
                <a:effectLst/>
                <a:latin typeface="Menlo"/>
              </a:rPr>
              <a:t>        else </a:t>
            </a:r>
            <a:r>
              <a:rPr lang="en-US" sz="900" b="0" i="0">
                <a:solidFill>
                  <a:srgbClr val="008013"/>
                </a:solidFill>
                <a:effectLst/>
                <a:latin typeface="Menlo"/>
              </a:rPr>
              <a:t>%Có lỗi</a:t>
            </a:r>
            <a:endParaRPr lang="en-US" sz="900" b="0" i="0">
              <a:effectLst/>
              <a:latin typeface="Menlo"/>
            </a:endParaRPr>
          </a:p>
          <a:p>
            <a:r>
              <a:rPr lang="en-US" sz="900" b="0" i="0">
                <a:effectLst/>
                <a:latin typeface="Menlo"/>
              </a:rPr>
              <a:t>                disp(</a:t>
            </a:r>
            <a:r>
              <a:rPr lang="en-US" sz="900" b="0" i="0">
                <a:solidFill>
                  <a:srgbClr val="A709F5"/>
                </a:solidFill>
                <a:effectLst/>
                <a:latin typeface="Menlo"/>
              </a:rPr>
              <a:t>"Still errors"</a:t>
            </a:r>
            <a:r>
              <a:rPr lang="en-US" sz="900" b="0" i="0">
                <a:effectLst/>
                <a:latin typeface="Menlo"/>
              </a:rPr>
              <a:t>);</a:t>
            </a:r>
          </a:p>
          <a:p>
            <a:r>
              <a:rPr lang="en-US" sz="900" b="0" i="0">
                <a:solidFill>
                  <a:srgbClr val="0E00FF"/>
                </a:solidFill>
                <a:effectLst/>
                <a:latin typeface="Menlo"/>
              </a:rPr>
              <a:t>         end</a:t>
            </a:r>
            <a:endParaRPr lang="en-US" sz="900" b="0" i="0">
              <a:effectLst/>
              <a:latin typeface="Menlo"/>
            </a:endParaRPr>
          </a:p>
          <a:p>
            <a:r>
              <a:rPr lang="en-US" sz="900" b="0" i="0">
                <a:effectLst/>
                <a:latin typeface="Menlo"/>
              </a:rPr>
              <a:t>         iter = iter + 1;</a:t>
            </a:r>
          </a:p>
          <a:p>
            <a:r>
              <a:rPr lang="en-US" sz="900" b="0" i="0">
                <a:solidFill>
                  <a:srgbClr val="0E00FF"/>
                </a:solidFill>
                <a:effectLst/>
                <a:latin typeface="Menlo"/>
              </a:rPr>
              <a:t>end</a:t>
            </a:r>
            <a:endParaRPr lang="en-US" sz="900" b="0" i="0">
              <a:effectLst/>
              <a:latin typeface="Menlo"/>
            </a:endParaRPr>
          </a:p>
        </p:txBody>
      </p:sp>
      <p:sp>
        <p:nvSpPr>
          <p:cNvPr id="11" name="TextBox 10">
            <a:extLst>
              <a:ext uri="{FF2B5EF4-FFF2-40B4-BE49-F238E27FC236}">
                <a16:creationId xmlns:a16="http://schemas.microsoft.com/office/drawing/2014/main" id="{B728D90C-3983-4599-AB26-BC1BDAEAF94C}"/>
              </a:ext>
            </a:extLst>
          </p:cNvPr>
          <p:cNvSpPr txBox="1"/>
          <p:nvPr/>
        </p:nvSpPr>
        <p:spPr>
          <a:xfrm>
            <a:off x="6341235" y="519544"/>
            <a:ext cx="2479928" cy="2631490"/>
          </a:xfrm>
          <a:prstGeom prst="rect">
            <a:avLst/>
          </a:prstGeom>
          <a:noFill/>
        </p:spPr>
        <p:txBody>
          <a:bodyPr wrap="square" rtlCol="0">
            <a:spAutoFit/>
          </a:bodyPr>
          <a:lstStyle/>
          <a:p>
            <a:r>
              <a:rPr lang="en-US" sz="1100">
                <a:latin typeface="Vidaloka" panose="020B0604020202020204" charset="0"/>
              </a:rPr>
              <a:t>Main loop, break when reach to maxiter or success.</a:t>
            </a:r>
          </a:p>
          <a:p>
            <a:pPr marL="171450" indent="-171450">
              <a:buFont typeface="Wingdings" panose="05000000000000000000" pitchFamily="2" charset="2"/>
              <a:buChar char="§"/>
            </a:pPr>
            <a:r>
              <a:rPr lang="en-US" sz="1100">
                <a:latin typeface="Vidaloka" panose="020B0604020202020204" charset="0"/>
              </a:rPr>
              <a:t>Create Error Matrix E</a:t>
            </a:r>
          </a:p>
          <a:p>
            <a:pPr marL="171450" indent="-171450">
              <a:buFont typeface="Wingdings" panose="05000000000000000000" pitchFamily="2" charset="2"/>
              <a:buChar char="§"/>
            </a:pPr>
            <a:r>
              <a:rPr lang="en-US" sz="1100">
                <a:latin typeface="Vidaloka" panose="020B0604020202020204" charset="0"/>
              </a:rPr>
              <a:t>If H(j, i) = 1, calculate sum of product of y and row j of H</a:t>
            </a:r>
          </a:p>
          <a:p>
            <a:pPr marL="171450" indent="-171450">
              <a:buFont typeface="Wingdings" panose="05000000000000000000" pitchFamily="2" charset="2"/>
              <a:buChar char="§"/>
            </a:pPr>
            <a:r>
              <a:rPr lang="en-US" sz="1100">
                <a:latin typeface="Vidaloka" panose="020B0604020202020204" charset="0"/>
              </a:rPr>
              <a:t>E(j, i) equal to modulo – 2 of SOP</a:t>
            </a:r>
          </a:p>
          <a:p>
            <a:pPr marL="171450" indent="-171450">
              <a:buFont typeface="Wingdings" panose="05000000000000000000" pitchFamily="2" charset="2"/>
              <a:buChar char="§"/>
            </a:pPr>
            <a:r>
              <a:rPr lang="en-US" sz="1100">
                <a:latin typeface="Vidaloka" panose="020B0604020202020204" charset="0"/>
              </a:rPr>
              <a:t>Find the column has most error and save in variable “index”</a:t>
            </a:r>
          </a:p>
          <a:p>
            <a:pPr marL="171450" indent="-171450">
              <a:buFont typeface="Wingdings" panose="05000000000000000000" pitchFamily="2" charset="2"/>
              <a:buChar char="§"/>
            </a:pPr>
            <a:r>
              <a:rPr lang="en-US" sz="1100">
                <a:latin typeface="Vidaloka" panose="020B0604020202020204" charset="0"/>
              </a:rPr>
              <a:t>Use modulo – 2 of y(index) to flipped this [index] bit of y</a:t>
            </a:r>
          </a:p>
          <a:p>
            <a:pPr marL="171450" indent="-171450">
              <a:buFont typeface="Wingdings" panose="05000000000000000000" pitchFamily="2" charset="2"/>
              <a:buChar char="§"/>
            </a:pPr>
            <a:r>
              <a:rPr lang="en-US" sz="1100">
                <a:latin typeface="Vidaloka" panose="020B0604020202020204" charset="0"/>
              </a:rPr>
              <a:t>Use “check_errors” function to check error</a:t>
            </a:r>
          </a:p>
          <a:p>
            <a:pPr marL="171450" indent="-171450">
              <a:buFont typeface="Wingdings" panose="05000000000000000000" pitchFamily="2" charset="2"/>
              <a:buChar char="§"/>
            </a:pPr>
            <a:r>
              <a:rPr lang="en-US" sz="1100">
                <a:latin typeface="Vidaloka" panose="020B0604020202020204" charset="0"/>
              </a:rPr>
              <a:t>If no error then success = 1 and break this loop, else increase iter and back to the first step.</a:t>
            </a:r>
          </a:p>
        </p:txBody>
      </p:sp>
      <p:cxnSp>
        <p:nvCxnSpPr>
          <p:cNvPr id="14" name="Straight Connector 13">
            <a:extLst>
              <a:ext uri="{FF2B5EF4-FFF2-40B4-BE49-F238E27FC236}">
                <a16:creationId xmlns:a16="http://schemas.microsoft.com/office/drawing/2014/main" id="{F6F9D2B5-EA05-1937-A699-CB3DC0D4BB33}"/>
              </a:ext>
            </a:extLst>
          </p:cNvPr>
          <p:cNvCxnSpPr>
            <a:cxnSpLocks/>
          </p:cNvCxnSpPr>
          <p:nvPr/>
        </p:nvCxnSpPr>
        <p:spPr>
          <a:xfrm>
            <a:off x="3995653" y="299552"/>
            <a:ext cx="0" cy="4544396"/>
          </a:xfrm>
          <a:prstGeom prst="line">
            <a:avLst/>
          </a:prstGeom>
        </p:spPr>
        <p:style>
          <a:lnRef idx="2">
            <a:schemeClr val="accent5"/>
          </a:lnRef>
          <a:fillRef idx="0">
            <a:schemeClr val="accent5"/>
          </a:fillRef>
          <a:effectRef idx="1">
            <a:schemeClr val="accent5"/>
          </a:effectRef>
          <a:fontRef idx="minor">
            <a:schemeClr val="tx1"/>
          </a:fontRef>
        </p:style>
      </p:cxnSp>
      <p:sp>
        <p:nvSpPr>
          <p:cNvPr id="2" name="object 5">
            <a:extLst>
              <a:ext uri="{FF2B5EF4-FFF2-40B4-BE49-F238E27FC236}">
                <a16:creationId xmlns:a16="http://schemas.microsoft.com/office/drawing/2014/main" id="{F2781EA6-7CA0-177F-B563-ABC158D06B51}"/>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31</a:t>
            </a:fld>
            <a:r>
              <a:rPr lang="en-US" sz="1000" spc="-5" dirty="0">
                <a:latin typeface="Montserrat" panose="00000500000000000000" pitchFamily="2" charset="0"/>
              </a:rPr>
              <a:t>/32</a:t>
            </a:r>
            <a:endParaRPr spc="-5" dirty="0">
              <a:latin typeface="Montserrat" panose="00000500000000000000" pitchFamily="2" charset="0"/>
            </a:endParaRPr>
          </a:p>
        </p:txBody>
      </p:sp>
    </p:spTree>
    <p:extLst>
      <p:ext uri="{BB962C8B-B14F-4D97-AF65-F5344CB8AC3E}">
        <p14:creationId xmlns:p14="http://schemas.microsoft.com/office/powerpoint/2010/main" val="2875468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ECA6-4A9D-1BA7-21EA-6FCBC9684EE2}"/>
              </a:ext>
            </a:extLst>
          </p:cNvPr>
          <p:cNvSpPr>
            <a:spLocks noGrp="1"/>
          </p:cNvSpPr>
          <p:nvPr>
            <p:ph type="title"/>
          </p:nvPr>
        </p:nvSpPr>
        <p:spPr>
          <a:xfrm>
            <a:off x="490200" y="1874743"/>
            <a:ext cx="8899126" cy="1644300"/>
          </a:xfrm>
        </p:spPr>
        <p:txBody>
          <a:bodyPr/>
          <a:lstStyle/>
          <a:p>
            <a:r>
              <a:rPr lang="en-US" sz="6000" dirty="0"/>
              <a:t>Thank You For Listening</a:t>
            </a:r>
          </a:p>
        </p:txBody>
      </p:sp>
    </p:spTree>
    <p:extLst>
      <p:ext uri="{BB962C8B-B14F-4D97-AF65-F5344CB8AC3E}">
        <p14:creationId xmlns:p14="http://schemas.microsoft.com/office/powerpoint/2010/main" val="2305929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 name="Picture 4">
            <a:extLst>
              <a:ext uri="{FF2B5EF4-FFF2-40B4-BE49-F238E27FC236}">
                <a16:creationId xmlns:a16="http://schemas.microsoft.com/office/drawing/2014/main" id="{51DC9DCD-F859-61D5-D035-1B709DCEC5D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88684" y="200024"/>
            <a:ext cx="6566632" cy="4622007"/>
          </a:xfrm>
          <a:prstGeom prst="rect">
            <a:avLst/>
          </a:prstGeom>
        </p:spPr>
      </p:pic>
      <p:sp>
        <p:nvSpPr>
          <p:cNvPr id="2" name="object 5">
            <a:extLst>
              <a:ext uri="{FF2B5EF4-FFF2-40B4-BE49-F238E27FC236}">
                <a16:creationId xmlns:a16="http://schemas.microsoft.com/office/drawing/2014/main" id="{D56C2226-20A6-93B3-ECD0-58B6F8496448}"/>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4</a:t>
            </a:fld>
            <a:r>
              <a:rPr lang="en-US" sz="1000" spc="-5" dirty="0">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357002" y="664372"/>
            <a:ext cx="8615549" cy="1485898"/>
          </a:xfrm>
          <a:prstGeom prst="rect">
            <a:avLst/>
          </a:prstGeom>
        </p:spPr>
        <p:txBody>
          <a:bodyPr spcFirstLastPara="1" wrap="square" lIns="91425" tIns="91425" rIns="91425" bIns="91425" anchor="t" anchorCtr="0">
            <a:noAutofit/>
          </a:bodyPr>
          <a:lstStyle/>
          <a:p>
            <a:pPr lvl="0">
              <a:lnSpc>
                <a:spcPct val="150000"/>
              </a:lnSpc>
            </a:pPr>
            <a:r>
              <a:rPr lang="en-US">
                <a:solidFill>
                  <a:schemeClr val="tx1"/>
                </a:solidFill>
              </a:rPr>
              <a:t>𝐿</a:t>
            </a:r>
            <a:r>
              <a:rPr lang="en-US">
                <a:solidFill>
                  <a:srgbClr val="FF0000"/>
                </a:solidFill>
              </a:rPr>
              <a:t> </a:t>
            </a:r>
            <a:r>
              <a:rPr lang="en-US"/>
              <a:t>= 16, 𝑉𝑝=0.5625, 𝑞 = 𝑉𝑝𝑝/(𝐿 − 1), called 𝑠𝑞2 signal. </a:t>
            </a:r>
            <a:br>
              <a:rPr lang="en-US"/>
            </a:br>
            <a:r>
              <a:rPr lang="en-US"/>
              <a:t>𝑞 = 𝑉𝑝𝑝/(𝐿 − 1) = 2*0.5625 / (16 - 1) = 0.075</a:t>
            </a:r>
            <a:endParaRPr/>
          </a:p>
        </p:txBody>
      </p:sp>
      <p:sp>
        <p:nvSpPr>
          <p:cNvPr id="541" name="Google Shape;541;p64"/>
          <p:cNvSpPr txBox="1">
            <a:spLocks noGrp="1"/>
          </p:cNvSpPr>
          <p:nvPr>
            <p:ph type="subTitle" idx="1"/>
          </p:nvPr>
        </p:nvSpPr>
        <p:spPr>
          <a:xfrm>
            <a:off x="771338" y="332877"/>
            <a:ext cx="7086788" cy="997200"/>
          </a:xfrm>
          <a:prstGeom prst="rect">
            <a:avLst/>
          </a:prstGeom>
        </p:spPr>
        <p:txBody>
          <a:bodyPr spcFirstLastPara="1" wrap="square" lIns="91425" tIns="91425" rIns="91425" bIns="91425" anchor="t" anchorCtr="0">
            <a:noAutofit/>
          </a:bodyPr>
          <a:lstStyle/>
          <a:p>
            <a:pPr marL="0" indent="0">
              <a:spcAft>
                <a:spcPts val="1200"/>
              </a:spcAft>
            </a:pPr>
            <a:r>
              <a:rPr lang="en-US" b="1"/>
              <a:t>I. Quantize the sample signal ‘mSpeech’ </a:t>
            </a:r>
          </a:p>
        </p:txBody>
      </p:sp>
      <p:pic>
        <p:nvPicPr>
          <p:cNvPr id="2" name="Picture 1" descr="A screen shot of a graph&#10;&#10;Description automatically generated">
            <a:extLst>
              <a:ext uri="{FF2B5EF4-FFF2-40B4-BE49-F238E27FC236}">
                <a16:creationId xmlns:a16="http://schemas.microsoft.com/office/drawing/2014/main" id="{70B92CFC-2240-7798-C509-04CB7B1C2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38" y="2178845"/>
            <a:ext cx="7243950" cy="2622062"/>
          </a:xfrm>
          <a:prstGeom prst="rect">
            <a:avLst/>
          </a:prstGeom>
          <a:ln>
            <a:solidFill>
              <a:schemeClr val="tx1"/>
            </a:solidFill>
          </a:ln>
        </p:spPr>
      </p:pic>
      <p:sp>
        <p:nvSpPr>
          <p:cNvPr id="3" name="Google Shape;541;p64">
            <a:extLst>
              <a:ext uri="{FF2B5EF4-FFF2-40B4-BE49-F238E27FC236}">
                <a16:creationId xmlns:a16="http://schemas.microsoft.com/office/drawing/2014/main" id="{6D763B48-B6F0-2434-2A01-B16F0768AAE3}"/>
              </a:ext>
            </a:extLst>
          </p:cNvPr>
          <p:cNvSpPr txBox="1">
            <a:spLocks/>
          </p:cNvSpPr>
          <p:nvPr/>
        </p:nvSpPr>
        <p:spPr>
          <a:xfrm>
            <a:off x="3664744" y="-57151"/>
            <a:ext cx="5543549"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r">
              <a:spcAft>
                <a:spcPts val="1200"/>
              </a:spcAft>
            </a:pPr>
            <a:r>
              <a:rPr lang="en-US" sz="1400" i="1"/>
              <a:t>Project 1: A-Law and mu-Law Companding</a:t>
            </a:r>
          </a:p>
        </p:txBody>
      </p:sp>
      <p:sp>
        <p:nvSpPr>
          <p:cNvPr id="4" name="object 5">
            <a:extLst>
              <a:ext uri="{FF2B5EF4-FFF2-40B4-BE49-F238E27FC236}">
                <a16:creationId xmlns:a16="http://schemas.microsoft.com/office/drawing/2014/main" id="{FA453017-95C9-825F-565B-1CB62E393BC3}"/>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5</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4" name="Google Shape;541;p64">
            <a:extLst>
              <a:ext uri="{FF2B5EF4-FFF2-40B4-BE49-F238E27FC236}">
                <a16:creationId xmlns:a16="http://schemas.microsoft.com/office/drawing/2014/main" id="{C3426320-63CC-FAEC-CCC1-893E70C9522F}"/>
              </a:ext>
            </a:extLst>
          </p:cNvPr>
          <p:cNvSpPr txBox="1">
            <a:spLocks/>
          </p:cNvSpPr>
          <p:nvPr/>
        </p:nvSpPr>
        <p:spPr>
          <a:xfrm>
            <a:off x="199838" y="261440"/>
            <a:ext cx="7086788" cy="4386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Montserrat"/>
              <a:buChar char="●"/>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114300" indent="0">
              <a:buNone/>
            </a:pPr>
            <a:r>
              <a:rPr lang="en-US" sz="2000" b="1"/>
              <a:t>II. Calculate the quantizer </a:t>
            </a:r>
          </a:p>
        </p:txBody>
      </p:sp>
      <p:sp>
        <p:nvSpPr>
          <p:cNvPr id="5" name="Google Shape;541;p64">
            <a:extLst>
              <a:ext uri="{FF2B5EF4-FFF2-40B4-BE49-F238E27FC236}">
                <a16:creationId xmlns:a16="http://schemas.microsoft.com/office/drawing/2014/main" id="{B20D33A0-7071-3946-3F01-B504D3E3EB5B}"/>
              </a:ext>
            </a:extLst>
          </p:cNvPr>
          <p:cNvSpPr txBox="1">
            <a:spLocks/>
          </p:cNvSpPr>
          <p:nvPr/>
        </p:nvSpPr>
        <p:spPr>
          <a:xfrm>
            <a:off x="3664744" y="-57151"/>
            <a:ext cx="5543549"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r">
              <a:spcAft>
                <a:spcPts val="1200"/>
              </a:spcAft>
            </a:pPr>
            <a:r>
              <a:rPr lang="en-US" sz="1400" i="1"/>
              <a:t>Project 1: A-Law and mu-Law Companding</a:t>
            </a:r>
          </a:p>
        </p:txBody>
      </p:sp>
      <p:sp>
        <p:nvSpPr>
          <p:cNvPr id="11" name="TextBox 10">
            <a:extLst>
              <a:ext uri="{FF2B5EF4-FFF2-40B4-BE49-F238E27FC236}">
                <a16:creationId xmlns:a16="http://schemas.microsoft.com/office/drawing/2014/main" id="{BD1672EC-ABE8-513B-D577-F8F86EFFF74C}"/>
              </a:ext>
            </a:extLst>
          </p:cNvPr>
          <p:cNvSpPr txBox="1"/>
          <p:nvPr/>
        </p:nvSpPr>
        <p:spPr>
          <a:xfrm>
            <a:off x="260746" y="850929"/>
            <a:ext cx="8622507" cy="523220"/>
          </a:xfrm>
          <a:prstGeom prst="rect">
            <a:avLst/>
          </a:prstGeom>
          <a:noFill/>
        </p:spPr>
        <p:txBody>
          <a:bodyPr wrap="square">
            <a:spAutoFit/>
          </a:bodyPr>
          <a:lstStyle/>
          <a:p>
            <a:r>
              <a:rPr lang="en-US" sz="1400">
                <a:solidFill>
                  <a:srgbClr val="000000"/>
                </a:solidFill>
                <a:effectLst/>
                <a:latin typeface="Times New Roman" panose="02020603050405020304" pitchFamily="18" charset="0"/>
                <a:ea typeface="Aptos" panose="020B0004020202020204" pitchFamily="34" charset="0"/>
              </a:rPr>
              <a:t>4. Error variance </a:t>
            </a:r>
            <a:r>
              <a:rPr lang="en-US" sz="1400">
                <a:effectLst/>
                <a:latin typeface="Times New Roman" panose="02020603050405020304" pitchFamily="18" charset="0"/>
                <a:ea typeface="Aptos" panose="020B0004020202020204" pitchFamily="34" charset="0"/>
              </a:rPr>
              <a:t>(</a:t>
            </a:r>
            <a:r>
              <a:rPr lang="en-US" sz="1400">
                <a:effectLst/>
                <a:latin typeface="Cambria Math" panose="02040503050406030204" pitchFamily="18" charset="0"/>
                <a:ea typeface="Aptos" panose="020B0004020202020204" pitchFamily="34" charset="0"/>
                <a:cs typeface="Cambria Math" panose="02040503050406030204" pitchFamily="18" charset="0"/>
              </a:rPr>
              <a:t>𝜎</a:t>
            </a:r>
            <a:r>
              <a:rPr lang="en-US" sz="1400" baseline="-25000">
                <a:effectLst/>
                <a:latin typeface="Times New Roman" panose="02020603050405020304" pitchFamily="18" charset="0"/>
                <a:ea typeface="Aptos" panose="020B0004020202020204" pitchFamily="34" charset="0"/>
              </a:rPr>
              <a:t>S</a:t>
            </a:r>
            <a:r>
              <a:rPr lang="en-US" sz="1400" baseline="-25000">
                <a:effectLst/>
                <a:latin typeface="Cambria Math" panose="02040503050406030204" pitchFamily="18" charset="0"/>
                <a:ea typeface="Aptos" panose="020B0004020202020204" pitchFamily="34" charset="0"/>
                <a:cs typeface="Cambria Math" panose="02040503050406030204" pitchFamily="18" charset="0"/>
              </a:rPr>
              <a:t>𝑞</a:t>
            </a:r>
            <a:r>
              <a:rPr lang="en-US" sz="1400" baseline="-25000">
                <a:effectLst/>
                <a:latin typeface="Times New Roman" panose="02020603050405020304" pitchFamily="18" charset="0"/>
                <a:ea typeface="Aptos" panose="020B0004020202020204" pitchFamily="34" charset="0"/>
              </a:rPr>
              <a:t>2</a:t>
            </a:r>
            <a:r>
              <a:rPr lang="en-US" sz="1400">
                <a:effectLst/>
                <a:latin typeface="Times New Roman" panose="02020603050405020304" pitchFamily="18" charset="0"/>
                <a:ea typeface="Aptos" panose="020B0004020202020204" pitchFamily="34" charset="0"/>
              </a:rPr>
              <a:t>)</a:t>
            </a:r>
            <a:r>
              <a:rPr lang="en-US" sz="1400" baseline="30000">
                <a:effectLst/>
                <a:latin typeface="Times New Roman" panose="02020603050405020304" pitchFamily="18" charset="0"/>
                <a:ea typeface="Aptos" panose="020B0004020202020204" pitchFamily="34" charset="0"/>
              </a:rPr>
              <a:t>2</a:t>
            </a:r>
            <a:r>
              <a:rPr lang="en-US" sz="1400">
                <a:effectLst/>
                <a:latin typeface="Times New Roman" panose="02020603050405020304" pitchFamily="18" charset="0"/>
                <a:ea typeface="Aptos" panose="020B0004020202020204" pitchFamily="34" charset="0"/>
              </a:rPr>
              <a:t> </a:t>
            </a:r>
            <a:r>
              <a:rPr lang="en-US" sz="1400">
                <a:solidFill>
                  <a:srgbClr val="000000"/>
                </a:solidFill>
                <a:effectLst/>
                <a:latin typeface="Times New Roman" panose="02020603050405020304" pitchFamily="18" charset="0"/>
                <a:ea typeface="Aptos" panose="020B0004020202020204" pitchFamily="34" charset="0"/>
              </a:rPr>
              <a:t>and the ratio of </a:t>
            </a:r>
            <a:r>
              <a:rPr lang="en-US" sz="1400">
                <a:solidFill>
                  <a:srgbClr val="FF0000"/>
                </a:solidFill>
                <a:effectLst/>
                <a:latin typeface="Times New Roman" panose="02020603050405020304" pitchFamily="18" charset="0"/>
                <a:ea typeface="Aptos" panose="020B0004020202020204" pitchFamily="34" charset="0"/>
              </a:rPr>
              <a:t>average signal power</a:t>
            </a:r>
            <a:r>
              <a:rPr lang="en-US" sz="1400">
                <a:solidFill>
                  <a:srgbClr val="000000"/>
                </a:solidFill>
                <a:effectLst/>
                <a:latin typeface="Times New Roman" panose="02020603050405020304" pitchFamily="18" charset="0"/>
                <a:ea typeface="Aptos" panose="020B0004020202020204" pitchFamily="34" charset="0"/>
              </a:rPr>
              <a:t> to average quantization noise power </a:t>
            </a:r>
            <a:r>
              <a:rPr lang="en-US" sz="1400">
                <a:solidFill>
                  <a:srgbClr val="FF0000"/>
                </a:solidFill>
                <a:effectLst/>
                <a:latin typeface="Times New Roman" panose="02020603050405020304" pitchFamily="18" charset="0"/>
                <a:ea typeface="Aptos" panose="020B0004020202020204" pitchFamily="34" charset="0"/>
              </a:rPr>
              <a:t>(</a:t>
            </a:r>
            <a:r>
              <a:rPr lang="en-US" sz="1400">
                <a:solidFill>
                  <a:srgbClr val="FF0000"/>
                </a:solidFill>
                <a:effectLst/>
                <a:latin typeface="Cambria Math" panose="02040503050406030204" pitchFamily="18" charset="0"/>
                <a:ea typeface="Aptos" panose="020B0004020202020204" pitchFamily="34" charset="0"/>
                <a:cs typeface="Cambria Math" panose="02040503050406030204" pitchFamily="18" charset="0"/>
              </a:rPr>
              <a:t>𝑆</a:t>
            </a:r>
            <a:r>
              <a:rPr lang="en-US" sz="1400">
                <a:solidFill>
                  <a:srgbClr val="FF0000"/>
                </a:solidFill>
                <a:effectLst/>
                <a:latin typeface="Times New Roman" panose="02020603050405020304" pitchFamily="18" charset="0"/>
                <a:ea typeface="Aptos" panose="020B0004020202020204" pitchFamily="34" charset="0"/>
              </a:rPr>
              <a:t>/</a:t>
            </a:r>
            <a:r>
              <a:rPr lang="en-US" sz="1400">
                <a:solidFill>
                  <a:srgbClr val="FF0000"/>
                </a:solidFill>
                <a:effectLst/>
                <a:latin typeface="Cambria Math" panose="02040503050406030204" pitchFamily="18" charset="0"/>
                <a:ea typeface="Aptos" panose="020B0004020202020204" pitchFamily="34" charset="0"/>
                <a:cs typeface="Cambria Math" panose="02040503050406030204" pitchFamily="18" charset="0"/>
              </a:rPr>
              <a:t>𝑁</a:t>
            </a:r>
            <a:r>
              <a:rPr lang="en-US" sz="1400">
                <a:solidFill>
                  <a:srgbClr val="FF0000"/>
                </a:solidFill>
                <a:effectLst/>
                <a:latin typeface="Times New Roman" panose="02020603050405020304" pitchFamily="18" charset="0"/>
                <a:ea typeface="Aptos" panose="020B0004020202020204" pitchFamily="34" charset="0"/>
              </a:rPr>
              <a:t>)</a:t>
            </a:r>
            <a:r>
              <a:rPr lang="en-US" sz="1400" baseline="-25000">
                <a:solidFill>
                  <a:srgbClr val="FF0000"/>
                </a:solidFill>
                <a:effectLst/>
                <a:latin typeface="Times New Roman" panose="02020603050405020304" pitchFamily="18" charset="0"/>
                <a:ea typeface="Aptos" panose="020B0004020202020204" pitchFamily="34" charset="0"/>
              </a:rPr>
              <a:t>S</a:t>
            </a:r>
            <a:r>
              <a:rPr lang="en-US" sz="1400" baseline="-25000">
                <a:solidFill>
                  <a:srgbClr val="FF0000"/>
                </a:solidFill>
                <a:effectLst/>
                <a:latin typeface="Cambria Math" panose="02040503050406030204" pitchFamily="18" charset="0"/>
                <a:ea typeface="Aptos" panose="020B0004020202020204" pitchFamily="34" charset="0"/>
                <a:cs typeface="Cambria Math" panose="02040503050406030204" pitchFamily="18" charset="0"/>
              </a:rPr>
              <a:t>𝑞</a:t>
            </a:r>
            <a:r>
              <a:rPr lang="en-US" sz="1400" baseline="-25000">
                <a:solidFill>
                  <a:srgbClr val="FF0000"/>
                </a:solidFill>
                <a:effectLst/>
                <a:latin typeface="Times New Roman" panose="02020603050405020304" pitchFamily="18" charset="0"/>
                <a:ea typeface="Aptos" panose="020B0004020202020204" pitchFamily="34" charset="0"/>
              </a:rPr>
              <a:t>2</a:t>
            </a:r>
            <a:r>
              <a:rPr lang="en-US" sz="1400">
                <a:solidFill>
                  <a:srgbClr val="000000"/>
                </a:solidFill>
                <a:effectLst/>
                <a:latin typeface="Times New Roman" panose="02020603050405020304" pitchFamily="18" charset="0"/>
                <a:ea typeface="Aptos" panose="020B0004020202020204" pitchFamily="34" charset="0"/>
              </a:rPr>
              <a:t> by the numerical method. </a:t>
            </a:r>
            <a:endParaRPr lang="en-US"/>
          </a:p>
        </p:txBody>
      </p:sp>
      <p:pic>
        <p:nvPicPr>
          <p:cNvPr id="2" name="Picture 1"/>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64598" y="1679628"/>
            <a:ext cx="4953528" cy="2032216"/>
          </a:xfrm>
          <a:prstGeom prst="rect">
            <a:avLst/>
          </a:prstGeom>
        </p:spPr>
      </p:pic>
      <p:sp>
        <p:nvSpPr>
          <p:cNvPr id="3" name="object 5">
            <a:extLst>
              <a:ext uri="{FF2B5EF4-FFF2-40B4-BE49-F238E27FC236}">
                <a16:creationId xmlns:a16="http://schemas.microsoft.com/office/drawing/2014/main" id="{8190982A-C3D8-6B1C-05A4-A839D121B342}"/>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6</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 name="Picture 4">
            <a:extLst>
              <a:ext uri="{FF2B5EF4-FFF2-40B4-BE49-F238E27FC236}">
                <a16:creationId xmlns:a16="http://schemas.microsoft.com/office/drawing/2014/main" id="{8AF281B2-A3C5-FBCC-C5F1-FA634C4B6078}"/>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57174" y="1309686"/>
            <a:ext cx="4546152" cy="2719388"/>
          </a:xfrm>
          <a:prstGeom prst="rect">
            <a:avLst/>
          </a:prstGeom>
        </p:spPr>
      </p:pic>
      <p:sp>
        <p:nvSpPr>
          <p:cNvPr id="9" name="TextBox 8">
            <a:extLst>
              <a:ext uri="{FF2B5EF4-FFF2-40B4-BE49-F238E27FC236}">
                <a16:creationId xmlns:a16="http://schemas.microsoft.com/office/drawing/2014/main" id="{A9C832D9-FA9E-3DE3-F32C-CF9AEA726433}"/>
              </a:ext>
            </a:extLst>
          </p:cNvPr>
          <p:cNvSpPr txBox="1"/>
          <p:nvPr/>
        </p:nvSpPr>
        <p:spPr>
          <a:xfrm>
            <a:off x="257174" y="467615"/>
            <a:ext cx="7965281" cy="367216"/>
          </a:xfrm>
          <a:prstGeom prst="rect">
            <a:avLst/>
          </a:prstGeom>
          <a:noFill/>
        </p:spPr>
        <p:txBody>
          <a:bodyPr wrap="square">
            <a:spAutoFit/>
          </a:bodyPr>
          <a:lstStyle/>
          <a:p>
            <a:pPr marL="0" marR="0">
              <a:lnSpc>
                <a:spcPct val="107000"/>
              </a:lnSpc>
              <a:spcBef>
                <a:spcPts val="0"/>
              </a:spcBef>
              <a:spcAft>
                <a:spcPts val="0"/>
              </a:spcAft>
            </a:pPr>
            <a:r>
              <a:rPr lang="en-US" sz="1600" b="1" kern="100">
                <a:solidFill>
                  <a:srgbClr val="000000"/>
                </a:solidFill>
                <a:effectLst/>
                <a:latin typeface="+mj-lt"/>
                <a:ea typeface="Calibri" panose="020F0502020204030204" pitchFamily="34" charset="0"/>
                <a:cs typeface="Times New Roman" panose="02020603050405020304" pitchFamily="18" charset="0"/>
              </a:rPr>
              <a:t>5. Compress the sample signal ‘mSpeech’, called </a:t>
            </a:r>
            <a:r>
              <a:rPr lang="en-US" sz="1800" b="1" kern="100">
                <a:solidFill>
                  <a:srgbClr val="000000"/>
                </a:solidFill>
                <a:effectLst/>
                <a:latin typeface="+mj-lt"/>
                <a:ea typeface="Calibri" panose="020F0502020204030204" pitchFamily="34" charset="0"/>
                <a:cs typeface="Cambria Math" panose="02040503050406030204" pitchFamily="18" charset="0"/>
              </a:rPr>
              <a:t>𝑠</a:t>
            </a:r>
            <a:r>
              <a:rPr lang="en-US" sz="1800" b="1" kern="100" baseline="-25000">
                <a:solidFill>
                  <a:srgbClr val="000000"/>
                </a:solidFill>
                <a:effectLst/>
                <a:latin typeface="+mj-lt"/>
                <a:ea typeface="Calibri" panose="020F0502020204030204" pitchFamily="34" charset="0"/>
                <a:cs typeface="Cambria Math" panose="02040503050406030204" pitchFamily="18" charset="0"/>
              </a:rPr>
              <a:t>𝑐</a:t>
            </a:r>
            <a:r>
              <a:rPr lang="en-US" sz="1600" b="1" kern="100" baseline="-25000">
                <a:solidFill>
                  <a:srgbClr val="000000"/>
                </a:solidFill>
                <a:effectLst/>
                <a:latin typeface="+mj-lt"/>
                <a:ea typeface="Calibri" panose="020F0502020204030204" pitchFamily="34" charset="0"/>
                <a:cs typeface="Times New Roman" panose="02020603050405020304" pitchFamily="18" charset="0"/>
              </a:rPr>
              <a:t>5</a:t>
            </a:r>
            <a:r>
              <a:rPr lang="en-US" sz="1600" b="1" kern="100">
                <a:solidFill>
                  <a:srgbClr val="000000"/>
                </a:solidFill>
                <a:effectLst/>
                <a:latin typeface="+mj-lt"/>
                <a:ea typeface="Calibri" panose="020F0502020204030204" pitchFamily="34" charset="0"/>
                <a:cs typeface="Times New Roman" panose="02020603050405020304" pitchFamily="18" charset="0"/>
              </a:rPr>
              <a:t>, with </a:t>
            </a:r>
            <a:r>
              <a:rPr lang="en-US" sz="1800" b="1" kern="100">
                <a:solidFill>
                  <a:srgbClr val="000000"/>
                </a:solidFill>
                <a:effectLst/>
                <a:latin typeface="+mj-lt"/>
                <a:ea typeface="Calibri" panose="020F0502020204030204" pitchFamily="34" charset="0"/>
                <a:cs typeface="Cambria Math" panose="02040503050406030204" pitchFamily="18" charset="0"/>
              </a:rPr>
              <a:t>𝜇</a:t>
            </a:r>
            <a:r>
              <a:rPr lang="en-US" sz="1600" b="1" kern="100">
                <a:solidFill>
                  <a:srgbClr val="000000"/>
                </a:solidFill>
                <a:effectLst/>
                <a:latin typeface="+mj-lt"/>
                <a:ea typeface="Calibri" panose="020F0502020204030204" pitchFamily="34" charset="0"/>
                <a:cs typeface="Times New Roman" panose="02020603050405020304" pitchFamily="18" charset="0"/>
              </a:rPr>
              <a:t>-law and </a:t>
            </a:r>
            <a:r>
              <a:rPr lang="en-US" sz="1800" b="1" kern="100">
                <a:solidFill>
                  <a:srgbClr val="000000"/>
                </a:solidFill>
                <a:effectLst/>
                <a:latin typeface="+mj-lt"/>
                <a:ea typeface="Calibri" panose="020F0502020204030204" pitchFamily="34" charset="0"/>
                <a:cs typeface="Cambria Math" panose="02040503050406030204" pitchFamily="18" charset="0"/>
              </a:rPr>
              <a:t>𝐴</a:t>
            </a:r>
            <a:r>
              <a:rPr lang="en-US" sz="1600" b="1" kern="100">
                <a:solidFill>
                  <a:srgbClr val="000000"/>
                </a:solidFill>
                <a:effectLst/>
                <a:latin typeface="+mj-lt"/>
                <a:ea typeface="Calibri" panose="020F0502020204030204" pitchFamily="34" charset="0"/>
                <a:cs typeface="Times New Roman" panose="02020603050405020304" pitchFamily="18" charset="0"/>
              </a:rPr>
              <a:t>-law  </a:t>
            </a:r>
            <a:endParaRPr lang="en-US" sz="1100" kern="100">
              <a:effectLst/>
              <a:latin typeface="+mj-lt"/>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3F23AEDE-9D3D-1B98-6BCE-CDF25895C84A}"/>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803326" y="1045368"/>
            <a:ext cx="4243430" cy="3052763"/>
          </a:xfrm>
          <a:prstGeom prst="rect">
            <a:avLst/>
          </a:prstGeom>
          <a:ln>
            <a:solidFill>
              <a:schemeClr val="tx1"/>
            </a:solidFill>
          </a:ln>
        </p:spPr>
      </p:pic>
      <p:sp>
        <p:nvSpPr>
          <p:cNvPr id="14" name="Google Shape;541;p64">
            <a:extLst>
              <a:ext uri="{FF2B5EF4-FFF2-40B4-BE49-F238E27FC236}">
                <a16:creationId xmlns:a16="http://schemas.microsoft.com/office/drawing/2014/main" id="{990CD0E3-5526-AD39-889B-2AEC41C6FB83}"/>
              </a:ext>
            </a:extLst>
          </p:cNvPr>
          <p:cNvSpPr txBox="1">
            <a:spLocks/>
          </p:cNvSpPr>
          <p:nvPr/>
        </p:nvSpPr>
        <p:spPr>
          <a:xfrm>
            <a:off x="0" y="-57151"/>
            <a:ext cx="9208293"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400" i="1"/>
              <a:t>Project 1: A-Law and mu-Law Companding</a:t>
            </a:r>
          </a:p>
        </p:txBody>
      </p:sp>
      <p:sp>
        <p:nvSpPr>
          <p:cNvPr id="16" name="TextBox 15">
            <a:extLst>
              <a:ext uri="{FF2B5EF4-FFF2-40B4-BE49-F238E27FC236}">
                <a16:creationId xmlns:a16="http://schemas.microsoft.com/office/drawing/2014/main" id="{3E498D44-21D1-9823-8AB9-675F98D33929}"/>
              </a:ext>
            </a:extLst>
          </p:cNvPr>
          <p:cNvSpPr txBox="1"/>
          <p:nvPr/>
        </p:nvSpPr>
        <p:spPr>
          <a:xfrm>
            <a:off x="1398387" y="4232737"/>
            <a:ext cx="5831088" cy="549638"/>
          </a:xfrm>
          <a:prstGeom prst="rect">
            <a:avLst/>
          </a:prstGeom>
          <a:noFill/>
          <a:ln>
            <a:solidFill>
              <a:schemeClr val="tx1"/>
            </a:solidFill>
          </a:ln>
        </p:spPr>
        <p:txBody>
          <a:bodyPr wrap="square">
            <a:spAutoFit/>
          </a:bodyPr>
          <a:lstStyle/>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s_c_5 = ulaw(x_max, y_max, mSpeech(1:length(t)), mu);</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plot(t, s_c_5,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'r--'</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8" name="TextBox 17">
            <a:extLst>
              <a:ext uri="{FF2B5EF4-FFF2-40B4-BE49-F238E27FC236}">
                <a16:creationId xmlns:a16="http://schemas.microsoft.com/office/drawing/2014/main" id="{8108D984-3F04-E2BD-08F9-060B34BE07BB}"/>
              </a:ext>
            </a:extLst>
          </p:cNvPr>
          <p:cNvSpPr txBox="1"/>
          <p:nvPr/>
        </p:nvSpPr>
        <p:spPr>
          <a:xfrm>
            <a:off x="469702" y="867062"/>
            <a:ext cx="4811314" cy="400110"/>
          </a:xfrm>
          <a:prstGeom prst="rect">
            <a:avLst/>
          </a:prstGeom>
          <a:noFill/>
        </p:spPr>
        <p:txBody>
          <a:bodyPr wrap="square">
            <a:spAutoFit/>
          </a:bodyPr>
          <a:lstStyle/>
          <a:p>
            <a:pPr marL="400050" indent="-285750">
              <a:buFont typeface="Arial" panose="020B0604020202020204" pitchFamily="34" charset="0"/>
              <a:buChar char="•"/>
            </a:pPr>
            <a:r>
              <a:rPr lang="en-US" sz="1800" b="1" u="sng">
                <a:latin typeface="+mj-lt"/>
              </a:rPr>
              <a:t>With </a:t>
            </a:r>
            <a:r>
              <a:rPr lang="en-US" sz="2000" b="1" u="sng" kern="100">
                <a:solidFill>
                  <a:srgbClr val="000000"/>
                </a:solidFill>
                <a:effectLst/>
                <a:latin typeface="+mj-lt"/>
                <a:ea typeface="Calibri" panose="020F0502020204030204" pitchFamily="34" charset="0"/>
                <a:cs typeface="Cambria Math" panose="02040503050406030204" pitchFamily="18" charset="0"/>
              </a:rPr>
              <a:t>𝜇</a:t>
            </a:r>
            <a:r>
              <a:rPr lang="en-US" sz="1800" b="1" u="sng" kern="100">
                <a:solidFill>
                  <a:srgbClr val="000000"/>
                </a:solidFill>
                <a:effectLst/>
                <a:latin typeface="+mj-lt"/>
                <a:ea typeface="Calibri" panose="020F0502020204030204" pitchFamily="34" charset="0"/>
                <a:cs typeface="Times New Roman" panose="02020603050405020304" pitchFamily="18" charset="0"/>
              </a:rPr>
              <a:t>-law</a:t>
            </a:r>
            <a:r>
              <a:rPr lang="en-US" sz="1800" b="1" u="sng">
                <a:latin typeface="+mj-lt"/>
              </a:rPr>
              <a:t> </a:t>
            </a:r>
          </a:p>
        </p:txBody>
      </p:sp>
      <p:sp>
        <p:nvSpPr>
          <p:cNvPr id="2" name="object 5">
            <a:extLst>
              <a:ext uri="{FF2B5EF4-FFF2-40B4-BE49-F238E27FC236}">
                <a16:creationId xmlns:a16="http://schemas.microsoft.com/office/drawing/2014/main" id="{BDA768B1-4CEA-ED45-4690-211A1EB61F2C}"/>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7</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7" name="Picture 6">
            <a:extLst>
              <a:ext uri="{FF2B5EF4-FFF2-40B4-BE49-F238E27FC236}">
                <a16:creationId xmlns:a16="http://schemas.microsoft.com/office/drawing/2014/main" id="{88919DD8-55C2-50D9-8C21-1A34838365D1}"/>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88119" y="929212"/>
            <a:ext cx="3480641" cy="1728263"/>
          </a:xfrm>
          <a:prstGeom prst="rect">
            <a:avLst/>
          </a:prstGeom>
        </p:spPr>
      </p:pic>
      <p:sp>
        <p:nvSpPr>
          <p:cNvPr id="8" name="TextBox 7">
            <a:extLst>
              <a:ext uri="{FF2B5EF4-FFF2-40B4-BE49-F238E27FC236}">
                <a16:creationId xmlns:a16="http://schemas.microsoft.com/office/drawing/2014/main" id="{F0FD7A9C-CB26-27FC-C3DA-08982F2158B3}"/>
              </a:ext>
            </a:extLst>
          </p:cNvPr>
          <p:cNvSpPr txBox="1"/>
          <p:nvPr/>
        </p:nvSpPr>
        <p:spPr>
          <a:xfrm>
            <a:off x="398264" y="495587"/>
            <a:ext cx="4811314" cy="369332"/>
          </a:xfrm>
          <a:prstGeom prst="rect">
            <a:avLst/>
          </a:prstGeom>
          <a:noFill/>
        </p:spPr>
        <p:txBody>
          <a:bodyPr wrap="square">
            <a:spAutoFit/>
          </a:bodyPr>
          <a:lstStyle/>
          <a:p>
            <a:pPr marL="400050" indent="-285750">
              <a:buFont typeface="Arial" panose="020B0604020202020204" pitchFamily="34" charset="0"/>
              <a:buChar char="•"/>
            </a:pPr>
            <a:r>
              <a:rPr lang="en-US" sz="1800" b="1" u="sng">
                <a:latin typeface="+mj-lt"/>
              </a:rPr>
              <a:t>With A</a:t>
            </a:r>
            <a:r>
              <a:rPr lang="en-US" sz="1800" b="1" u="sng" kern="100">
                <a:solidFill>
                  <a:srgbClr val="000000"/>
                </a:solidFill>
                <a:effectLst/>
                <a:latin typeface="+mj-lt"/>
                <a:ea typeface="Calibri" panose="020F0502020204030204" pitchFamily="34" charset="0"/>
                <a:cs typeface="Times New Roman" panose="02020603050405020304" pitchFamily="18" charset="0"/>
              </a:rPr>
              <a:t>-law</a:t>
            </a:r>
            <a:r>
              <a:rPr lang="en-US" sz="1800" b="1" u="sng">
                <a:latin typeface="+mj-lt"/>
              </a:rPr>
              <a:t> </a:t>
            </a:r>
          </a:p>
        </p:txBody>
      </p:sp>
      <p:pic>
        <p:nvPicPr>
          <p:cNvPr id="10" name="Picture 9">
            <a:extLst>
              <a:ext uri="{FF2B5EF4-FFF2-40B4-BE49-F238E27FC236}">
                <a16:creationId xmlns:a16="http://schemas.microsoft.com/office/drawing/2014/main" id="{15388C2A-C95D-331E-FB9F-13AF5C30CF8B}"/>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788858" y="929212"/>
            <a:ext cx="5167023" cy="2599246"/>
          </a:xfrm>
          <a:prstGeom prst="rect">
            <a:avLst/>
          </a:prstGeom>
          <a:ln>
            <a:solidFill>
              <a:schemeClr val="tx1"/>
            </a:solidFill>
          </a:ln>
        </p:spPr>
      </p:pic>
      <p:sp>
        <p:nvSpPr>
          <p:cNvPr id="13" name="Rectangle 5">
            <a:extLst>
              <a:ext uri="{FF2B5EF4-FFF2-40B4-BE49-F238E27FC236}">
                <a16:creationId xmlns:a16="http://schemas.microsoft.com/office/drawing/2014/main" id="{3494F5AF-379C-7FBC-823A-FCE350DFABB6}"/>
              </a:ext>
            </a:extLst>
          </p:cNvPr>
          <p:cNvSpPr>
            <a:spLocks noChangeArrowheads="1"/>
          </p:cNvSpPr>
          <p:nvPr/>
        </p:nvSpPr>
        <p:spPr bwMode="auto">
          <a:xfrm>
            <a:off x="1139653" y="3834362"/>
            <a:ext cx="6186309" cy="5539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000000"/>
                </a:solidFill>
                <a:effectLst/>
                <a:latin typeface="Courier New" panose="02070309020205020404" pitchFamily="49" charset="0"/>
                <a:ea typeface="Calibri" panose="020F0502020204030204" pitchFamily="34" charset="0"/>
                <a:cs typeface="Courier New" panose="02070309020205020404" pitchFamily="49" charset="0"/>
              </a:rPr>
              <a:t>s_c_5 = Alaw(x_max, y_max, mSpeech(1:length(t)), A);</a:t>
            </a:r>
          </a:p>
          <a:p>
            <a:pPr marL="0" marR="0" lvl="0" indent="0" algn="l" defTabSz="914400" rtl="0" eaLnBrk="0" fontAlgn="base" latinLnBrk="0" hangingPunct="0">
              <a:lnSpc>
                <a:spcPct val="100000"/>
              </a:lnSpc>
              <a:spcBef>
                <a:spcPct val="0"/>
              </a:spcBef>
              <a:spcAft>
                <a:spcPct val="0"/>
              </a:spcAft>
              <a:buClrTx/>
              <a:buSzTx/>
              <a:buFontTx/>
              <a:buNone/>
              <a:tabLst/>
            </a:pPr>
            <a:r>
              <a:rPr lang="en-US" sz="1500" kern="0">
                <a:solidFill>
                  <a:srgbClr val="000000"/>
                </a:solidFill>
                <a:effectLst/>
                <a:latin typeface="Courier New" panose="02070309020205020404" pitchFamily="49" charset="0"/>
                <a:ea typeface="Calibri" panose="020F0502020204030204" pitchFamily="34" charset="0"/>
              </a:rPr>
              <a:t>plot(t, s_c_5, </a:t>
            </a:r>
            <a:r>
              <a:rPr lang="en-US" sz="1500" kern="0">
                <a:solidFill>
                  <a:srgbClr val="A020F0"/>
                </a:solidFill>
                <a:effectLst/>
                <a:latin typeface="Courier New" panose="02070309020205020404" pitchFamily="49" charset="0"/>
                <a:ea typeface="Calibri" panose="020F0502020204030204" pitchFamily="34" charset="0"/>
              </a:rPr>
              <a:t>'r--'</a:t>
            </a:r>
            <a:r>
              <a:rPr lang="en-US" sz="1500" kern="0">
                <a:solidFill>
                  <a:srgbClr val="000000"/>
                </a:solidFill>
                <a:effectLst/>
                <a:latin typeface="Courier New" panose="02070309020205020404" pitchFamily="49" charset="0"/>
                <a:ea typeface="Calibri" panose="020F0502020204030204" pitchFamily="34" charset="0"/>
              </a:rPr>
              <a:t>);</a:t>
            </a:r>
            <a:endParaRPr kumimoji="0" lang="en-US" altLang="en-US" sz="1500" b="0" i="0" u="none" strike="noStrike" cap="none" normalizeH="0" baseline="0">
              <a:ln>
                <a:noFill/>
              </a:ln>
              <a:solidFill>
                <a:schemeClr val="tx1"/>
              </a:solidFill>
              <a:effectLst/>
              <a:latin typeface="Arial" panose="020B0604020202020204" pitchFamily="34" charset="0"/>
            </a:endParaRPr>
          </a:p>
        </p:txBody>
      </p:sp>
      <p:sp>
        <p:nvSpPr>
          <p:cNvPr id="15" name="Google Shape;541;p64">
            <a:extLst>
              <a:ext uri="{FF2B5EF4-FFF2-40B4-BE49-F238E27FC236}">
                <a16:creationId xmlns:a16="http://schemas.microsoft.com/office/drawing/2014/main" id="{06D77E4D-9A9B-9BAB-A952-F299C7B7948A}"/>
              </a:ext>
            </a:extLst>
          </p:cNvPr>
          <p:cNvSpPr txBox="1">
            <a:spLocks/>
          </p:cNvSpPr>
          <p:nvPr/>
        </p:nvSpPr>
        <p:spPr>
          <a:xfrm>
            <a:off x="0" y="-57151"/>
            <a:ext cx="9208293"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US" sz="1400" i="1"/>
              <a:t>Project 1: A-Law and mu-Law Companding</a:t>
            </a:r>
          </a:p>
        </p:txBody>
      </p:sp>
      <p:sp>
        <p:nvSpPr>
          <p:cNvPr id="2" name="object 5">
            <a:extLst>
              <a:ext uri="{FF2B5EF4-FFF2-40B4-BE49-F238E27FC236}">
                <a16:creationId xmlns:a16="http://schemas.microsoft.com/office/drawing/2014/main" id="{E530802A-5ACD-EC5B-3C26-786853E4BB62}"/>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8</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9" name="TextBox 8">
            <a:extLst>
              <a:ext uri="{FF2B5EF4-FFF2-40B4-BE49-F238E27FC236}">
                <a16:creationId xmlns:a16="http://schemas.microsoft.com/office/drawing/2014/main" id="{1B718772-9C57-88D9-0F82-E1E66116A4FA}"/>
              </a:ext>
            </a:extLst>
          </p:cNvPr>
          <p:cNvSpPr txBox="1"/>
          <p:nvPr/>
        </p:nvSpPr>
        <p:spPr>
          <a:xfrm>
            <a:off x="639367" y="310453"/>
            <a:ext cx="8440340" cy="367216"/>
          </a:xfrm>
          <a:prstGeom prst="rect">
            <a:avLst/>
          </a:prstGeom>
          <a:noFill/>
        </p:spPr>
        <p:txBody>
          <a:bodyPr wrap="square">
            <a:spAutoFit/>
          </a:bodyPr>
          <a:lstStyle/>
          <a:p>
            <a:pPr marL="0" marR="0">
              <a:lnSpc>
                <a:spcPct val="107000"/>
              </a:lnSpc>
              <a:spcBef>
                <a:spcPts val="0"/>
              </a:spcBef>
              <a:spcAft>
                <a:spcPts val="0"/>
              </a:spcAft>
            </a:pPr>
            <a:r>
              <a:rPr lang="en-US" sz="1600" b="1" kern="100">
                <a:solidFill>
                  <a:srgbClr val="000000"/>
                </a:solidFill>
                <a:effectLst/>
                <a:latin typeface="+mj-lt"/>
                <a:ea typeface="Calibri" panose="020F0502020204030204" pitchFamily="34" charset="0"/>
                <a:cs typeface="Times New Roman" panose="02020603050405020304" pitchFamily="18" charset="0"/>
              </a:rPr>
              <a:t>6. Quantize the compressed signal </a:t>
            </a:r>
            <a:r>
              <a:rPr lang="en-US" sz="1800" b="1" kern="100">
                <a:solidFill>
                  <a:srgbClr val="000000"/>
                </a:solidFill>
                <a:effectLst/>
                <a:latin typeface="+mj-lt"/>
                <a:ea typeface="Calibri" panose="020F0502020204030204" pitchFamily="34" charset="0"/>
                <a:cs typeface="Cambria Math" panose="02040503050406030204" pitchFamily="18" charset="0"/>
              </a:rPr>
              <a:t>𝑠</a:t>
            </a:r>
            <a:r>
              <a:rPr lang="en-US" sz="1800" b="1" kern="100" baseline="-25000">
                <a:solidFill>
                  <a:srgbClr val="000000"/>
                </a:solidFill>
                <a:effectLst/>
                <a:latin typeface="+mj-lt"/>
                <a:ea typeface="Calibri" panose="020F0502020204030204" pitchFamily="34" charset="0"/>
                <a:cs typeface="Cambria Math" panose="02040503050406030204" pitchFamily="18" charset="0"/>
              </a:rPr>
              <a:t>𝑐</a:t>
            </a:r>
            <a:r>
              <a:rPr lang="en-US" sz="1600" b="1" kern="100" baseline="-25000">
                <a:solidFill>
                  <a:srgbClr val="000000"/>
                </a:solidFill>
                <a:effectLst/>
                <a:latin typeface="+mj-lt"/>
                <a:ea typeface="Calibri" panose="020F0502020204030204" pitchFamily="34" charset="0"/>
                <a:cs typeface="Times New Roman" panose="02020603050405020304" pitchFamily="18" charset="0"/>
              </a:rPr>
              <a:t>5</a:t>
            </a:r>
            <a:r>
              <a:rPr lang="en-US" sz="1600" b="1" kern="100">
                <a:solidFill>
                  <a:srgbClr val="000000"/>
                </a:solidFill>
                <a:effectLst/>
                <a:latin typeface="+mj-lt"/>
                <a:ea typeface="Calibri" panose="020F0502020204030204" pitchFamily="34" charset="0"/>
                <a:cs typeface="Times New Roman" panose="02020603050405020304" pitchFamily="18" charset="0"/>
              </a:rPr>
              <a:t> with the same parameters as Step 2, called </a:t>
            </a:r>
            <a:r>
              <a:rPr lang="en-US" sz="1800" b="1" kern="100">
                <a:solidFill>
                  <a:srgbClr val="000000"/>
                </a:solidFill>
                <a:effectLst/>
                <a:latin typeface="+mj-lt"/>
                <a:ea typeface="Calibri" panose="020F0502020204030204" pitchFamily="34" charset="0"/>
                <a:cs typeface="Cambria Math" panose="02040503050406030204" pitchFamily="18" charset="0"/>
              </a:rPr>
              <a:t>𝑠</a:t>
            </a:r>
            <a:r>
              <a:rPr lang="en-US" sz="1800" b="1" kern="100" baseline="-25000">
                <a:solidFill>
                  <a:srgbClr val="000000"/>
                </a:solidFill>
                <a:effectLst/>
                <a:latin typeface="+mj-lt"/>
                <a:ea typeface="Calibri" panose="020F0502020204030204" pitchFamily="34" charset="0"/>
                <a:cs typeface="Cambria Math" panose="02040503050406030204" pitchFamily="18" charset="0"/>
              </a:rPr>
              <a:t>𝑞</a:t>
            </a:r>
            <a:r>
              <a:rPr lang="en-US" sz="1600" b="1" kern="100" baseline="-25000">
                <a:solidFill>
                  <a:srgbClr val="000000"/>
                </a:solidFill>
                <a:effectLst/>
                <a:latin typeface="+mj-lt"/>
                <a:ea typeface="Calibri" panose="020F0502020204030204" pitchFamily="34" charset="0"/>
                <a:cs typeface="Times New Roman" panose="02020603050405020304" pitchFamily="18" charset="0"/>
              </a:rPr>
              <a:t>6</a:t>
            </a:r>
            <a:r>
              <a:rPr lang="en-US" sz="1600" b="1" kern="100">
                <a:solidFill>
                  <a:srgbClr val="000000"/>
                </a:solidFill>
                <a:effectLst/>
                <a:latin typeface="+mj-lt"/>
                <a:ea typeface="Calibri" panose="020F0502020204030204" pitchFamily="34" charset="0"/>
                <a:cs typeface="Times New Roman" panose="02020603050405020304" pitchFamily="18" charset="0"/>
              </a:rPr>
              <a:t> </a:t>
            </a:r>
            <a:endParaRPr lang="en-US" sz="1100" kern="100">
              <a:effectLst/>
              <a:latin typeface="+mj-lt"/>
              <a:ea typeface="Calibri" panose="020F0502020204030204" pitchFamily="34" charset="0"/>
              <a:cs typeface="Times New Roman" panose="02020603050405020304" pitchFamily="18" charset="0"/>
            </a:endParaRPr>
          </a:p>
        </p:txBody>
      </p:sp>
      <p:sp>
        <p:nvSpPr>
          <p:cNvPr id="10" name="Google Shape;541;p64">
            <a:extLst>
              <a:ext uri="{FF2B5EF4-FFF2-40B4-BE49-F238E27FC236}">
                <a16:creationId xmlns:a16="http://schemas.microsoft.com/office/drawing/2014/main" id="{4E1BF594-29FA-4D5C-3FBD-5060DE01B7D8}"/>
              </a:ext>
            </a:extLst>
          </p:cNvPr>
          <p:cNvSpPr txBox="1">
            <a:spLocks/>
          </p:cNvSpPr>
          <p:nvPr/>
        </p:nvSpPr>
        <p:spPr>
          <a:xfrm>
            <a:off x="0" y="-57151"/>
            <a:ext cx="9208293" cy="3071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lgn="r">
              <a:spcAft>
                <a:spcPts val="1200"/>
              </a:spcAft>
            </a:pPr>
            <a:r>
              <a:rPr lang="en-US" sz="1400" i="1"/>
              <a:t>Project 1: A-Law and mu-Law Companding</a:t>
            </a:r>
          </a:p>
        </p:txBody>
      </p:sp>
      <p:sp>
        <p:nvSpPr>
          <p:cNvPr id="12" name="TextBox 11">
            <a:extLst>
              <a:ext uri="{FF2B5EF4-FFF2-40B4-BE49-F238E27FC236}">
                <a16:creationId xmlns:a16="http://schemas.microsoft.com/office/drawing/2014/main" id="{FC89149B-BE68-455D-DFE8-B44367F7FB41}"/>
              </a:ext>
            </a:extLst>
          </p:cNvPr>
          <p:cNvSpPr txBox="1"/>
          <p:nvPr/>
        </p:nvSpPr>
        <p:spPr>
          <a:xfrm>
            <a:off x="1177827" y="869842"/>
            <a:ext cx="6687443" cy="780150"/>
          </a:xfrm>
          <a:prstGeom prst="rect">
            <a:avLst/>
          </a:prstGeom>
          <a:noFill/>
          <a:ln>
            <a:solidFill>
              <a:schemeClr val="tx1"/>
            </a:solidFill>
          </a:ln>
        </p:spPr>
        <p:txBody>
          <a:bodyPr wrap="square">
            <a:spAutoFit/>
          </a:bodyPr>
          <a:lstStyle/>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s_q_6 = quan_uni(s_c_5, q);</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plot(t, s_q_6,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'b^'</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'MarkerSize'</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6,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'MarkerEdgeColor'</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'b'</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'MarkerFaceColor'</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 </a:t>
            </a:r>
            <a:r>
              <a:rPr lang="en-US" sz="1400" kern="0">
                <a:solidFill>
                  <a:srgbClr val="A020F0"/>
                </a:solidFill>
                <a:effectLst/>
                <a:latin typeface="Courier New" panose="02070309020205020404" pitchFamily="49" charset="0"/>
                <a:ea typeface="Calibri" panose="020F0502020204030204" pitchFamily="34" charset="0"/>
                <a:cs typeface="Times New Roman" panose="02020603050405020304" pitchFamily="18" charset="0"/>
              </a:rPr>
              <a:t>'b'</a:t>
            </a:r>
            <a:r>
              <a:rPr lang="en-US" sz="1400" kern="0">
                <a:solidFill>
                  <a:srgbClr val="000000"/>
                </a:solidFill>
                <a:effectLst/>
                <a:latin typeface="Courier New" panose="02070309020205020404" pitchFamily="49" charset="0"/>
                <a:ea typeface="Calibri" panose="020F0502020204030204" pitchFamily="34" charset="0"/>
                <a:cs typeface="Times New Roman" panose="02020603050405020304" pitchFamily="18" charset="0"/>
              </a:rPr>
              <a:t>);</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descr="A graph showing a number of dots&#10;&#10;Description automatically generated with medium confidence">
            <a:extLst>
              <a:ext uri="{FF2B5EF4-FFF2-40B4-BE49-F238E27FC236}">
                <a16:creationId xmlns:a16="http://schemas.microsoft.com/office/drawing/2014/main" id="{8259022B-E08A-CB80-19C1-447D55AA050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720658" y="1811708"/>
            <a:ext cx="7588136" cy="2867448"/>
          </a:xfrm>
          <a:prstGeom prst="rect">
            <a:avLst/>
          </a:prstGeom>
          <a:ln>
            <a:solidFill>
              <a:schemeClr val="tx1"/>
            </a:solidFill>
          </a:ln>
        </p:spPr>
      </p:pic>
      <p:sp>
        <p:nvSpPr>
          <p:cNvPr id="2" name="object 5">
            <a:extLst>
              <a:ext uri="{FF2B5EF4-FFF2-40B4-BE49-F238E27FC236}">
                <a16:creationId xmlns:a16="http://schemas.microsoft.com/office/drawing/2014/main" id="{C5695C8E-C8D0-BDE5-7BD3-4363AFB440E8}"/>
              </a:ext>
            </a:extLst>
          </p:cNvPr>
          <p:cNvSpPr txBox="1">
            <a:spLocks/>
          </p:cNvSpPr>
          <p:nvPr/>
        </p:nvSpPr>
        <p:spPr>
          <a:xfrm>
            <a:off x="8510017" y="4888590"/>
            <a:ext cx="584718" cy="227626"/>
          </a:xfrm>
          <a:prstGeom prst="rect">
            <a:avLst/>
          </a:prstGeom>
        </p:spPr>
        <p:txBody>
          <a:bodyPr vert="horz" wrap="square" lIns="0" tIns="1206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8100" algn="r">
              <a:spcBef>
                <a:spcPts val="95"/>
              </a:spcBef>
            </a:pPr>
            <a:fld id="{81D60167-4931-47E6-BA6A-407CBD079E47}" type="slidenum">
              <a:rPr spc="-5" smtClean="0">
                <a:latin typeface="Montserrat" panose="00000500000000000000" pitchFamily="2" charset="0"/>
              </a:rPr>
              <a:pPr marL="38100" algn="r">
                <a:spcBef>
                  <a:spcPts val="95"/>
                </a:spcBef>
              </a:pPr>
              <a:t>9</a:t>
            </a:fld>
            <a:r>
              <a:rPr lang="en-US" sz="1000" spc="-5">
                <a:latin typeface="Montserrat" panose="00000500000000000000" pitchFamily="2" charset="0"/>
              </a:rPr>
              <a:t>/32</a:t>
            </a:r>
            <a:endParaRPr spc="-5" dirty="0">
              <a:latin typeface="Montserrat" panose="00000500000000000000" pitchFamily="2" charset="0"/>
            </a:endParaRPr>
          </a:p>
        </p:txBody>
      </p:sp>
    </p:spTree>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1591</Words>
  <Application>Microsoft Office PowerPoint</Application>
  <PresentationFormat>On-screen Show (16:9)</PresentationFormat>
  <Paragraphs>201</Paragraphs>
  <Slides>32</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Cambria</vt:lpstr>
      <vt:lpstr>Vidaloka</vt:lpstr>
      <vt:lpstr>Montserrat</vt:lpstr>
      <vt:lpstr>Arial</vt:lpstr>
      <vt:lpstr>Wingdings</vt:lpstr>
      <vt:lpstr>Times New Roman</vt:lpstr>
      <vt:lpstr>Menlo</vt:lpstr>
      <vt:lpstr>Calibri</vt:lpstr>
      <vt:lpstr>Crimson Text</vt:lpstr>
      <vt:lpstr>Lato</vt:lpstr>
      <vt:lpstr>Cambria Math</vt:lpstr>
      <vt:lpstr>Courier New</vt:lpstr>
      <vt:lpstr>Minimalist Business Slides XL by Slidesgo</vt:lpstr>
      <vt:lpstr>DIGITAL COMMUNICATION</vt:lpstr>
      <vt:lpstr>Table of contents</vt:lpstr>
      <vt:lpstr>A-Law and mu-Law Companding</vt:lpstr>
      <vt:lpstr>PowerPoint Presentation</vt:lpstr>
      <vt:lpstr>𝐿 = 16, 𝑉𝑝=0.5625, 𝑞 = 𝑉𝑝𝑝/(𝐿 − 1), called 𝑠𝑞2 signal.  𝑞 = 𝑉𝑝𝑝/(𝐿 − 1) = 2*0.5625 / (16 - 1) = 0.075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Optimum receiver for binary data transmission</vt:lpstr>
      <vt:lpstr>CHAPTER  3 : Optimum Receiver for binary data transmission</vt:lpstr>
      <vt:lpstr>Source Code</vt:lpstr>
      <vt:lpstr>Conclusion</vt:lpstr>
      <vt:lpstr>CHAPTER  3 : Optimum Receiver for binary data transmission</vt:lpstr>
      <vt:lpstr>Source Code</vt:lpstr>
      <vt:lpstr>Conclusion</vt:lpstr>
      <vt:lpstr>Basic Passband  Modulation</vt:lpstr>
      <vt:lpstr>Introduction</vt:lpstr>
      <vt:lpstr>Introduction</vt:lpstr>
      <vt:lpstr>The error performance of the passband modulation QPSK</vt:lpstr>
      <vt:lpstr>The error performance of the passband modulation QPSK</vt:lpstr>
      <vt:lpstr>PowerPoint Presentation</vt:lpstr>
      <vt:lpstr> </vt:lpstr>
      <vt:lpstr>Low-Density Parity-Check Codes </vt:lpstr>
      <vt:lpstr>The Tanner Graph</vt:lpstr>
      <vt:lpstr>Bit Flipping Algorithm</vt:lpstr>
      <vt:lpstr>Code</vt:lpstr>
      <vt:lpstr>Source code Algorithm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COMMUNICATION</dc:title>
  <dc:creator>Pham An</dc:creator>
  <cp:lastModifiedBy>PHẠM HOÀI AN</cp:lastModifiedBy>
  <cp:revision>17</cp:revision>
  <dcterms:modified xsi:type="dcterms:W3CDTF">2024-04-09T04:43:20Z</dcterms:modified>
</cp:coreProperties>
</file>